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5" r:id="rId7"/>
    <p:sldId id="262" r:id="rId8"/>
    <p:sldId id="264"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57" d="100"/>
          <a:sy n="57" d="100"/>
        </p:scale>
        <p:origin x="108" y="13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D1B98E2-9BD0-4AFE-BD4C-573888992788}" type="datetimeFigureOut">
              <a:rPr lang="en-US" smtClean="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020C3-0576-4908-A226-A0F363F8A0F6}"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9899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1B98E2-9BD0-4AFE-BD4C-573888992788}" type="datetimeFigureOut">
              <a:rPr lang="en-US" smtClean="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020C3-0576-4908-A226-A0F363F8A0F6}" type="slidenum">
              <a:rPr lang="en-US" smtClean="0"/>
              <a:t>‹#›</a:t>
            </a:fld>
            <a:endParaRPr lang="en-US"/>
          </a:p>
        </p:txBody>
      </p:sp>
    </p:spTree>
    <p:extLst>
      <p:ext uri="{BB962C8B-B14F-4D97-AF65-F5344CB8AC3E}">
        <p14:creationId xmlns:p14="http://schemas.microsoft.com/office/powerpoint/2010/main" val="1695130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1B98E2-9BD0-4AFE-BD4C-573888992788}" type="datetimeFigureOut">
              <a:rPr lang="en-US" smtClean="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020C3-0576-4908-A226-A0F363F8A0F6}" type="slidenum">
              <a:rPr lang="en-US" smtClean="0"/>
              <a:t>‹#›</a:t>
            </a:fld>
            <a:endParaRPr lang="en-US"/>
          </a:p>
        </p:txBody>
      </p:sp>
    </p:spTree>
    <p:extLst>
      <p:ext uri="{BB962C8B-B14F-4D97-AF65-F5344CB8AC3E}">
        <p14:creationId xmlns:p14="http://schemas.microsoft.com/office/powerpoint/2010/main" val="3383756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1B98E2-9BD0-4AFE-BD4C-573888992788}" type="datetimeFigureOut">
              <a:rPr lang="en-US" smtClean="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020C3-0576-4908-A226-A0F363F8A0F6}" type="slidenum">
              <a:rPr lang="en-US" smtClean="0"/>
              <a:t>‹#›</a:t>
            </a:fld>
            <a:endParaRPr lang="en-US"/>
          </a:p>
        </p:txBody>
      </p:sp>
    </p:spTree>
    <p:extLst>
      <p:ext uri="{BB962C8B-B14F-4D97-AF65-F5344CB8AC3E}">
        <p14:creationId xmlns:p14="http://schemas.microsoft.com/office/powerpoint/2010/main" val="1965835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D1B98E2-9BD0-4AFE-BD4C-573888992788}" type="datetimeFigureOut">
              <a:rPr lang="en-US" smtClean="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020C3-0576-4908-A226-A0F363F8A0F6}"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7711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D1B98E2-9BD0-4AFE-BD4C-573888992788}" type="datetimeFigureOut">
              <a:rPr lang="en-US" smtClean="0"/>
              <a:t>9/17/2020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D020C3-0576-4908-A226-A0F363F8A0F6}" type="slidenum">
              <a:rPr lang="en-US" smtClean="0"/>
              <a:t>‹#›</a:t>
            </a:fld>
            <a:endParaRPr lang="en-US"/>
          </a:p>
        </p:txBody>
      </p:sp>
    </p:spTree>
    <p:extLst>
      <p:ext uri="{BB962C8B-B14F-4D97-AF65-F5344CB8AC3E}">
        <p14:creationId xmlns:p14="http://schemas.microsoft.com/office/powerpoint/2010/main" val="3403607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D1B98E2-9BD0-4AFE-BD4C-573888992788}" type="datetimeFigureOut">
              <a:rPr lang="en-US" smtClean="0"/>
              <a:t>9/17/2020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D020C3-0576-4908-A226-A0F363F8A0F6}" type="slidenum">
              <a:rPr lang="en-US" smtClean="0"/>
              <a:t>‹#›</a:t>
            </a:fld>
            <a:endParaRPr lang="en-US"/>
          </a:p>
        </p:txBody>
      </p:sp>
    </p:spTree>
    <p:extLst>
      <p:ext uri="{BB962C8B-B14F-4D97-AF65-F5344CB8AC3E}">
        <p14:creationId xmlns:p14="http://schemas.microsoft.com/office/powerpoint/2010/main" val="809659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D1B98E2-9BD0-4AFE-BD4C-573888992788}" type="datetimeFigureOut">
              <a:rPr lang="en-US" smtClean="0"/>
              <a:t>9/17/2020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D020C3-0576-4908-A226-A0F363F8A0F6}" type="slidenum">
              <a:rPr lang="en-US" smtClean="0"/>
              <a:t>‹#›</a:t>
            </a:fld>
            <a:endParaRPr lang="en-US"/>
          </a:p>
        </p:txBody>
      </p:sp>
    </p:spTree>
    <p:extLst>
      <p:ext uri="{BB962C8B-B14F-4D97-AF65-F5344CB8AC3E}">
        <p14:creationId xmlns:p14="http://schemas.microsoft.com/office/powerpoint/2010/main" val="318938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D1B98E2-9BD0-4AFE-BD4C-573888992788}" type="datetimeFigureOut">
              <a:rPr lang="en-US" smtClean="0"/>
              <a:t>9/17/2020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41D020C3-0576-4908-A226-A0F363F8A0F6}" type="slidenum">
              <a:rPr lang="en-US" smtClean="0"/>
              <a:t>‹#›</a:t>
            </a:fld>
            <a:endParaRPr lang="en-US"/>
          </a:p>
        </p:txBody>
      </p:sp>
    </p:spTree>
    <p:extLst>
      <p:ext uri="{BB962C8B-B14F-4D97-AF65-F5344CB8AC3E}">
        <p14:creationId xmlns:p14="http://schemas.microsoft.com/office/powerpoint/2010/main" val="2364796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D1B98E2-9BD0-4AFE-BD4C-573888992788}" type="datetimeFigureOut">
              <a:rPr lang="en-US" smtClean="0"/>
              <a:t>9/17/2020</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1D020C3-0576-4908-A226-A0F363F8A0F6}" type="slidenum">
              <a:rPr lang="en-US" smtClean="0"/>
              <a:t>‹#›</a:t>
            </a:fld>
            <a:endParaRPr lang="en-US"/>
          </a:p>
        </p:txBody>
      </p:sp>
    </p:spTree>
    <p:extLst>
      <p:ext uri="{BB962C8B-B14F-4D97-AF65-F5344CB8AC3E}">
        <p14:creationId xmlns:p14="http://schemas.microsoft.com/office/powerpoint/2010/main" val="1135979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D1B98E2-9BD0-4AFE-BD4C-573888992788}" type="datetimeFigureOut">
              <a:rPr lang="en-US" smtClean="0"/>
              <a:t>9/17/2020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D020C3-0576-4908-A226-A0F363F8A0F6}" type="slidenum">
              <a:rPr lang="en-US" smtClean="0"/>
              <a:t>‹#›</a:t>
            </a:fld>
            <a:endParaRPr lang="en-US"/>
          </a:p>
        </p:txBody>
      </p:sp>
    </p:spTree>
    <p:extLst>
      <p:ext uri="{BB962C8B-B14F-4D97-AF65-F5344CB8AC3E}">
        <p14:creationId xmlns:p14="http://schemas.microsoft.com/office/powerpoint/2010/main" val="2125002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D1B98E2-9BD0-4AFE-BD4C-573888992788}" type="datetimeFigureOut">
              <a:rPr lang="en-US" smtClean="0"/>
              <a:t>9/17/2020</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1D020C3-0576-4908-A226-A0F363F8A0F6}"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349684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81164-7170-402E-9BE5-E43E753F28D9}"/>
              </a:ext>
            </a:extLst>
          </p:cNvPr>
          <p:cNvSpPr>
            <a:spLocks noGrp="1"/>
          </p:cNvSpPr>
          <p:nvPr>
            <p:ph type="ctrTitle"/>
          </p:nvPr>
        </p:nvSpPr>
        <p:spPr/>
        <p:txBody>
          <a:bodyPr/>
          <a:lstStyle/>
          <a:p>
            <a:pPr algn="ctr"/>
            <a:r>
              <a:rPr lang="en-US" dirty="0"/>
              <a:t>Informal Resolution</a:t>
            </a:r>
            <a:br>
              <a:rPr lang="en-US" dirty="0"/>
            </a:br>
            <a:r>
              <a:rPr lang="en-US" dirty="0"/>
              <a:t>Process and Practice</a:t>
            </a:r>
          </a:p>
        </p:txBody>
      </p:sp>
      <p:sp>
        <p:nvSpPr>
          <p:cNvPr id="4" name="Subtitle 3">
            <a:extLst>
              <a:ext uri="{FF2B5EF4-FFF2-40B4-BE49-F238E27FC236}">
                <a16:creationId xmlns:a16="http://schemas.microsoft.com/office/drawing/2014/main" id="{8AE4CA0E-0763-4B16-82E3-DB5762741F5B}"/>
              </a:ext>
            </a:extLst>
          </p:cNvPr>
          <p:cNvSpPr>
            <a:spLocks noGrp="1"/>
          </p:cNvSpPr>
          <p:nvPr>
            <p:ph type="subTitle" idx="1"/>
          </p:nvPr>
        </p:nvSpPr>
        <p:spPr/>
        <p:txBody>
          <a:bodyPr numCol="2">
            <a:normAutofit fontScale="85000" lnSpcReduction="20000"/>
          </a:bodyPr>
          <a:lstStyle/>
          <a:p>
            <a:r>
              <a:rPr lang="en-US" dirty="0"/>
              <a:t>Jennifer fink</a:t>
            </a:r>
          </a:p>
          <a:p>
            <a:r>
              <a:rPr lang="en-US" dirty="0"/>
              <a:t>Senior legal counsel</a:t>
            </a:r>
          </a:p>
          <a:p>
            <a:endParaRPr lang="en-US" dirty="0"/>
          </a:p>
          <a:p>
            <a:r>
              <a:rPr lang="en-US" dirty="0"/>
              <a:t>Lee Robbins</a:t>
            </a:r>
          </a:p>
          <a:p>
            <a:r>
              <a:rPr lang="en-US" dirty="0"/>
              <a:t>Title IX coordinator</a:t>
            </a:r>
          </a:p>
          <a:p>
            <a:endParaRPr lang="en-US" dirty="0"/>
          </a:p>
        </p:txBody>
      </p:sp>
    </p:spTree>
    <p:extLst>
      <p:ext uri="{BB962C8B-B14F-4D97-AF65-F5344CB8AC3E}">
        <p14:creationId xmlns:p14="http://schemas.microsoft.com/office/powerpoint/2010/main" val="2173543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8670A-F4D1-4A0F-A42F-4F6548C1AD23}"/>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DDA7639A-1882-43BE-B79E-584C78EA3F95}"/>
              </a:ext>
            </a:extLst>
          </p:cNvPr>
          <p:cNvSpPr>
            <a:spLocks noGrp="1"/>
          </p:cNvSpPr>
          <p:nvPr>
            <p:ph idx="1"/>
          </p:nvPr>
        </p:nvSpPr>
        <p:spPr/>
        <p:txBody>
          <a:bodyPr/>
          <a:lstStyle/>
          <a:p>
            <a:pPr>
              <a:buFont typeface="Arial" panose="020B0604020202020204" pitchFamily="34" charset="0"/>
              <a:buChar char="•"/>
            </a:pPr>
            <a:r>
              <a:rPr lang="en-US" dirty="0"/>
              <a:t> TAP 61 Grievance Procedures</a:t>
            </a:r>
          </a:p>
          <a:p>
            <a:pPr>
              <a:buFont typeface="Arial" panose="020B0604020202020204" pitchFamily="34" charset="0"/>
              <a:buChar char="•"/>
            </a:pPr>
            <a:r>
              <a:rPr lang="en-US" dirty="0"/>
              <a:t> TAP 61 Informal Resolution - Mediation</a:t>
            </a:r>
          </a:p>
          <a:p>
            <a:pPr>
              <a:buFont typeface="Arial" panose="020B0604020202020204" pitchFamily="34" charset="0"/>
              <a:buChar char="•"/>
            </a:pPr>
            <a:r>
              <a:rPr lang="en-US" dirty="0"/>
              <a:t> Mediation Practice</a:t>
            </a:r>
          </a:p>
          <a:p>
            <a:pPr>
              <a:buFont typeface="Arial" panose="020B0604020202020204" pitchFamily="34" charset="0"/>
              <a:buChar char="•"/>
            </a:pPr>
            <a:r>
              <a:rPr lang="en-US"/>
              <a:t>Hypothetical</a:t>
            </a:r>
          </a:p>
          <a:p>
            <a:pPr>
              <a:buFont typeface="Arial" panose="020B0604020202020204" pitchFamily="34" charset="0"/>
              <a:buChar char="•"/>
            </a:pPr>
            <a:r>
              <a:rPr lang="en-US"/>
              <a:t>Questions</a:t>
            </a:r>
            <a:endParaRPr lang="en-US" dirty="0"/>
          </a:p>
        </p:txBody>
      </p:sp>
    </p:spTree>
    <p:extLst>
      <p:ext uri="{BB962C8B-B14F-4D97-AF65-F5344CB8AC3E}">
        <p14:creationId xmlns:p14="http://schemas.microsoft.com/office/powerpoint/2010/main" val="195492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D3AD7-3443-4ED1-8BF5-F7C641A09D28}"/>
              </a:ext>
            </a:extLst>
          </p:cNvPr>
          <p:cNvSpPr>
            <a:spLocks noGrp="1"/>
          </p:cNvSpPr>
          <p:nvPr>
            <p:ph type="title"/>
          </p:nvPr>
        </p:nvSpPr>
        <p:spPr/>
        <p:txBody>
          <a:bodyPr/>
          <a:lstStyle/>
          <a:p>
            <a:r>
              <a:rPr lang="en-US" dirty="0"/>
              <a:t>TAP 61 Grievance Procedures</a:t>
            </a:r>
          </a:p>
        </p:txBody>
      </p:sp>
      <p:sp>
        <p:nvSpPr>
          <p:cNvPr id="3" name="Content Placeholder 2">
            <a:extLst>
              <a:ext uri="{FF2B5EF4-FFF2-40B4-BE49-F238E27FC236}">
                <a16:creationId xmlns:a16="http://schemas.microsoft.com/office/drawing/2014/main" id="{283E7730-6A23-43E6-8156-C4C5D4DDECB3}"/>
              </a:ext>
            </a:extLst>
          </p:cNvPr>
          <p:cNvSpPr>
            <a:spLocks noGrp="1"/>
          </p:cNvSpPr>
          <p:nvPr>
            <p:ph idx="1"/>
          </p:nvPr>
        </p:nvSpPr>
        <p:spPr/>
        <p:txBody>
          <a:bodyPr>
            <a:normAutofit/>
          </a:bodyPr>
          <a:lstStyle/>
          <a:p>
            <a:pPr>
              <a:buFont typeface="Arial" panose="020B0604020202020204" pitchFamily="34" charset="0"/>
              <a:buChar char="•"/>
            </a:pPr>
            <a:r>
              <a:rPr lang="en-US" sz="1800" dirty="0"/>
              <a:t>“After a Formal Complaint is filed, Parties may choose to participate in Informal Resolution before a determination is made regarding Respondent's responsibility. The University will facilitate Informal Resolution only where the Parties have voluntarily agreed to it in writing, following receipt of the information contained in the written notice received by both Parties in response to a Formal Complaint about Informal Resolution. Informal Resolution will not be offered to resolve allegations that an employee sexually harassed a student.”</a:t>
            </a:r>
          </a:p>
          <a:p>
            <a:pPr>
              <a:buFont typeface="Arial" panose="020B0604020202020204" pitchFamily="34" charset="0"/>
              <a:buChar char="•"/>
            </a:pPr>
            <a:r>
              <a:rPr lang="en-US" sz="1800" dirty="0"/>
              <a:t>“[A]anyone who facilitates Informal Resolution … will not have a conflict of interest or bias for or against Complainants or Respondents generally, or for or against a specific Complainant or Respondent.”</a:t>
            </a:r>
          </a:p>
          <a:p>
            <a:pPr>
              <a:buFont typeface="Arial" panose="020B0604020202020204" pitchFamily="34" charset="0"/>
              <a:buChar char="•"/>
            </a:pPr>
            <a:r>
              <a:rPr lang="en-US" sz="1800" dirty="0"/>
              <a:t>“Following the filing of a Formal Complaint, a Hearing will usually occur within 60 days. However, the University will not compromise a thorough and fair process to meet the 60-day completion goal. This timeframe may be extended if the Parties elect to participate in Informal Resolution, which will typically extend the process by an additional 30 days.”</a:t>
            </a:r>
          </a:p>
        </p:txBody>
      </p:sp>
    </p:spTree>
    <p:extLst>
      <p:ext uri="{BB962C8B-B14F-4D97-AF65-F5344CB8AC3E}">
        <p14:creationId xmlns:p14="http://schemas.microsoft.com/office/powerpoint/2010/main" val="1606739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2DBEC-4549-4587-9792-F668B6E2A326}"/>
              </a:ext>
            </a:extLst>
          </p:cNvPr>
          <p:cNvSpPr>
            <a:spLocks noGrp="1"/>
          </p:cNvSpPr>
          <p:nvPr>
            <p:ph type="title"/>
          </p:nvPr>
        </p:nvSpPr>
        <p:spPr/>
        <p:txBody>
          <a:bodyPr/>
          <a:lstStyle/>
          <a:p>
            <a:r>
              <a:rPr lang="en-US" dirty="0"/>
              <a:t>TAP 61 Informal Resolution</a:t>
            </a:r>
          </a:p>
        </p:txBody>
      </p:sp>
      <p:sp>
        <p:nvSpPr>
          <p:cNvPr id="3" name="Content Placeholder 2">
            <a:extLst>
              <a:ext uri="{FF2B5EF4-FFF2-40B4-BE49-F238E27FC236}">
                <a16:creationId xmlns:a16="http://schemas.microsoft.com/office/drawing/2014/main" id="{42AD9F56-86CB-42FF-BE2E-EB8E5E348D8C}"/>
              </a:ext>
            </a:extLst>
          </p:cNvPr>
          <p:cNvSpPr>
            <a:spLocks noGrp="1"/>
          </p:cNvSpPr>
          <p:nvPr>
            <p:ph idx="1"/>
          </p:nvPr>
        </p:nvSpPr>
        <p:spPr/>
        <p:txBody>
          <a:bodyPr/>
          <a:lstStyle/>
          <a:p>
            <a:pPr>
              <a:buFont typeface="Wingdings" panose="05000000000000000000" pitchFamily="2" charset="2"/>
              <a:buChar char="§"/>
            </a:pPr>
            <a:r>
              <a:rPr lang="en-US" dirty="0"/>
              <a:t>Overview of Process</a:t>
            </a:r>
          </a:p>
          <a:p>
            <a:pPr>
              <a:buFont typeface="Wingdings" panose="05000000000000000000" pitchFamily="2" charset="2"/>
              <a:buChar char="§"/>
            </a:pPr>
            <a:r>
              <a:rPr lang="en-US" dirty="0"/>
              <a:t>Requirements of Participating in Informal Resolution</a:t>
            </a:r>
          </a:p>
          <a:p>
            <a:pPr lvl="1">
              <a:buFont typeface="Wingdings" panose="05000000000000000000" pitchFamily="2" charset="2"/>
              <a:buChar char="§"/>
            </a:pPr>
            <a:r>
              <a:rPr lang="en-US" dirty="0"/>
              <a:t>Notice and Consent to Proceed</a:t>
            </a:r>
          </a:p>
          <a:p>
            <a:pPr lvl="1">
              <a:buFont typeface="Wingdings" panose="05000000000000000000" pitchFamily="2" charset="2"/>
              <a:buChar char="§"/>
            </a:pPr>
            <a:r>
              <a:rPr lang="en-US" dirty="0"/>
              <a:t>Mediation Information</a:t>
            </a:r>
          </a:p>
          <a:p>
            <a:pPr lvl="1">
              <a:buFont typeface="Wingdings" panose="05000000000000000000" pitchFamily="2" charset="2"/>
              <a:buChar char="§"/>
            </a:pPr>
            <a:r>
              <a:rPr lang="en-US" dirty="0"/>
              <a:t>Timeframes</a:t>
            </a:r>
          </a:p>
          <a:p>
            <a:pPr lvl="1">
              <a:buFont typeface="Wingdings" panose="05000000000000000000" pitchFamily="2" charset="2"/>
              <a:buChar char="§"/>
            </a:pPr>
            <a:r>
              <a:rPr lang="en-US" dirty="0"/>
              <a:t>Resolution</a:t>
            </a:r>
          </a:p>
          <a:p>
            <a:pPr lvl="1">
              <a:buFont typeface="Wingdings" panose="05000000000000000000" pitchFamily="2" charset="2"/>
              <a:buChar char="§"/>
            </a:pPr>
            <a:r>
              <a:rPr lang="en-US" dirty="0"/>
              <a:t>Right to withdraw/Failure of Mediation</a:t>
            </a:r>
          </a:p>
          <a:p>
            <a:pPr lvl="1">
              <a:buFont typeface="Wingdings" panose="05000000000000000000" pitchFamily="2" charset="2"/>
              <a:buChar char="§"/>
            </a:pPr>
            <a:r>
              <a:rPr lang="en-US" dirty="0"/>
              <a:t>Records</a:t>
            </a:r>
          </a:p>
          <a:p>
            <a:pPr>
              <a:buFont typeface="Wingdings" panose="05000000000000000000" pitchFamily="2" charset="2"/>
              <a:buChar char="§"/>
            </a:pPr>
            <a:r>
              <a:rPr lang="en-US" dirty="0"/>
              <a:t>Review of forms </a:t>
            </a:r>
          </a:p>
          <a:p>
            <a:pPr marL="0" indent="0">
              <a:buNone/>
            </a:pPr>
            <a:endParaRPr lang="en-US" dirty="0"/>
          </a:p>
        </p:txBody>
      </p:sp>
    </p:spTree>
    <p:extLst>
      <p:ext uri="{BB962C8B-B14F-4D97-AF65-F5344CB8AC3E}">
        <p14:creationId xmlns:p14="http://schemas.microsoft.com/office/powerpoint/2010/main" val="1659638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A0C51-7812-46C1-AEB3-8D7571DF0B69}"/>
              </a:ext>
            </a:extLst>
          </p:cNvPr>
          <p:cNvSpPr>
            <a:spLocks noGrp="1"/>
          </p:cNvSpPr>
          <p:nvPr>
            <p:ph type="title"/>
          </p:nvPr>
        </p:nvSpPr>
        <p:spPr/>
        <p:txBody>
          <a:bodyPr/>
          <a:lstStyle/>
          <a:p>
            <a:r>
              <a:rPr lang="en-US" dirty="0"/>
              <a:t>Mediation Practice</a:t>
            </a:r>
          </a:p>
        </p:txBody>
      </p:sp>
      <p:sp>
        <p:nvSpPr>
          <p:cNvPr id="3" name="Content Placeholder 2">
            <a:extLst>
              <a:ext uri="{FF2B5EF4-FFF2-40B4-BE49-F238E27FC236}">
                <a16:creationId xmlns:a16="http://schemas.microsoft.com/office/drawing/2014/main" id="{4A58C9E4-9D4D-4833-8291-B84061289A6B}"/>
              </a:ext>
            </a:extLst>
          </p:cNvPr>
          <p:cNvSpPr>
            <a:spLocks noGrp="1"/>
          </p:cNvSpPr>
          <p:nvPr>
            <p:ph idx="1"/>
          </p:nvPr>
        </p:nvSpPr>
        <p:spPr/>
        <p:txBody>
          <a:bodyPr/>
          <a:lstStyle/>
          <a:p>
            <a:pPr>
              <a:buFont typeface="Arial" panose="020B0604020202020204" pitchFamily="34" charset="0"/>
              <a:buChar char="•"/>
            </a:pPr>
            <a:r>
              <a:rPr lang="en-US" dirty="0"/>
              <a:t> Mediation:</a:t>
            </a:r>
          </a:p>
          <a:p>
            <a:pPr lvl="1">
              <a:buFont typeface="Arial" panose="020B0604020202020204" pitchFamily="34" charset="0"/>
              <a:buChar char="•"/>
            </a:pPr>
            <a:r>
              <a:rPr lang="en-US" dirty="0"/>
              <a:t>Is confidential (some exceptions)</a:t>
            </a:r>
          </a:p>
          <a:p>
            <a:pPr lvl="1">
              <a:buFont typeface="Arial" panose="020B0604020202020204" pitchFamily="34" charset="0"/>
              <a:buChar char="•"/>
            </a:pPr>
            <a:r>
              <a:rPr lang="en-US" dirty="0"/>
              <a:t>Is impartial</a:t>
            </a:r>
          </a:p>
          <a:p>
            <a:pPr lvl="1">
              <a:buFont typeface="Arial" panose="020B0604020202020204" pitchFamily="34" charset="0"/>
              <a:buChar char="•"/>
            </a:pPr>
            <a:r>
              <a:rPr lang="en-US" dirty="0"/>
              <a:t>Is non-judgmental</a:t>
            </a:r>
          </a:p>
          <a:p>
            <a:pPr lvl="1">
              <a:buFont typeface="Arial" panose="020B0604020202020204" pitchFamily="34" charset="0"/>
              <a:buChar char="•"/>
            </a:pPr>
            <a:r>
              <a:rPr lang="en-US" dirty="0"/>
              <a:t>Is free from conflicts of interest and bias</a:t>
            </a:r>
          </a:p>
          <a:p>
            <a:pPr lvl="1">
              <a:buFont typeface="Arial" panose="020B0604020202020204" pitchFamily="34" charset="0"/>
              <a:buChar char="•"/>
            </a:pPr>
            <a:r>
              <a:rPr lang="en-US" dirty="0"/>
              <a:t>Fosters self-determination</a:t>
            </a:r>
          </a:p>
          <a:p>
            <a:pPr marL="201168" lvl="1" indent="0">
              <a:buNone/>
            </a:pPr>
            <a:endParaRPr lang="en-US" dirty="0"/>
          </a:p>
          <a:p>
            <a:pPr>
              <a:buFont typeface="Arial" panose="020B0604020202020204" pitchFamily="34" charset="0"/>
              <a:buChar char="•"/>
            </a:pPr>
            <a:endParaRPr lang="en-US" dirty="0"/>
          </a:p>
        </p:txBody>
      </p:sp>
    </p:spTree>
    <p:extLst>
      <p:ext uri="{BB962C8B-B14F-4D97-AF65-F5344CB8AC3E}">
        <p14:creationId xmlns:p14="http://schemas.microsoft.com/office/powerpoint/2010/main" val="16808465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7225C-6755-4C8F-995F-1E6930889E0B}"/>
              </a:ext>
            </a:extLst>
          </p:cNvPr>
          <p:cNvSpPr>
            <a:spLocks noGrp="1"/>
          </p:cNvSpPr>
          <p:nvPr>
            <p:ph type="title"/>
          </p:nvPr>
        </p:nvSpPr>
        <p:spPr/>
        <p:txBody>
          <a:bodyPr/>
          <a:lstStyle/>
          <a:p>
            <a:r>
              <a:rPr lang="en-US" dirty="0"/>
              <a:t>Mediation Practice</a:t>
            </a:r>
          </a:p>
        </p:txBody>
      </p:sp>
      <p:sp>
        <p:nvSpPr>
          <p:cNvPr id="3" name="Content Placeholder 2">
            <a:extLst>
              <a:ext uri="{FF2B5EF4-FFF2-40B4-BE49-F238E27FC236}">
                <a16:creationId xmlns:a16="http://schemas.microsoft.com/office/drawing/2014/main" id="{5277F9CE-E741-4F52-AE55-A5A07B8F7E20}"/>
              </a:ext>
            </a:extLst>
          </p:cNvPr>
          <p:cNvSpPr>
            <a:spLocks noGrp="1"/>
          </p:cNvSpPr>
          <p:nvPr>
            <p:ph idx="1"/>
          </p:nvPr>
        </p:nvSpPr>
        <p:spPr/>
        <p:txBody>
          <a:bodyPr/>
          <a:lstStyle/>
          <a:p>
            <a:pPr>
              <a:buFont typeface="Arial" panose="020B0604020202020204" pitchFamily="34" charset="0"/>
              <a:buChar char="•"/>
            </a:pPr>
            <a:r>
              <a:rPr lang="en-US" dirty="0"/>
              <a:t>How does mediation work? </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2664737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7ACBC-BD33-479C-822E-69FE62D47AB2}"/>
              </a:ext>
            </a:extLst>
          </p:cNvPr>
          <p:cNvSpPr>
            <a:spLocks noGrp="1"/>
          </p:cNvSpPr>
          <p:nvPr>
            <p:ph type="title"/>
          </p:nvPr>
        </p:nvSpPr>
        <p:spPr/>
        <p:txBody>
          <a:bodyPr/>
          <a:lstStyle/>
          <a:p>
            <a:r>
              <a:rPr lang="en-US" dirty="0"/>
              <a:t>Mediation Practice</a:t>
            </a:r>
          </a:p>
        </p:txBody>
      </p:sp>
      <p:sp>
        <p:nvSpPr>
          <p:cNvPr id="3" name="Content Placeholder 2">
            <a:extLst>
              <a:ext uri="{FF2B5EF4-FFF2-40B4-BE49-F238E27FC236}">
                <a16:creationId xmlns:a16="http://schemas.microsoft.com/office/drawing/2014/main" id="{ACD7916B-EEFE-45B2-864F-1FE085A19987}"/>
              </a:ext>
            </a:extLst>
          </p:cNvPr>
          <p:cNvSpPr>
            <a:spLocks noGrp="1"/>
          </p:cNvSpPr>
          <p:nvPr>
            <p:ph idx="1"/>
          </p:nvPr>
        </p:nvSpPr>
        <p:spPr/>
        <p:txBody>
          <a:bodyPr/>
          <a:lstStyle/>
          <a:p>
            <a:pPr>
              <a:buFont typeface="Arial" panose="020B0604020202020204" pitchFamily="34" charset="0"/>
              <a:buChar char="•"/>
            </a:pPr>
            <a:r>
              <a:rPr lang="en-US" dirty="0"/>
              <a:t>Preparing for the mediation</a:t>
            </a:r>
          </a:p>
          <a:p>
            <a:pPr>
              <a:buFont typeface="Arial" panose="020B0604020202020204" pitchFamily="34" charset="0"/>
              <a:buChar char="•"/>
            </a:pPr>
            <a:r>
              <a:rPr lang="en-US" dirty="0"/>
              <a:t>Opening/Introduction</a:t>
            </a:r>
          </a:p>
          <a:p>
            <a:pPr>
              <a:buFont typeface="Arial" panose="020B0604020202020204" pitchFamily="34" charset="0"/>
              <a:buChar char="•"/>
            </a:pPr>
            <a:r>
              <a:rPr lang="en-US" dirty="0"/>
              <a:t>Identifying information, feelings, understandings, and desired outcomes</a:t>
            </a:r>
          </a:p>
          <a:p>
            <a:pPr>
              <a:buFont typeface="Arial" panose="020B0604020202020204" pitchFamily="34" charset="0"/>
              <a:buChar char="•"/>
            </a:pPr>
            <a:r>
              <a:rPr lang="en-US" dirty="0"/>
              <a:t>Exploring options</a:t>
            </a:r>
          </a:p>
          <a:p>
            <a:pPr>
              <a:buFont typeface="Arial" panose="020B0604020202020204" pitchFamily="34" charset="0"/>
              <a:buChar char="•"/>
            </a:pPr>
            <a:r>
              <a:rPr lang="en-US" dirty="0"/>
              <a:t>Mediation agreement</a:t>
            </a:r>
          </a:p>
        </p:txBody>
      </p:sp>
    </p:spTree>
    <p:extLst>
      <p:ext uri="{BB962C8B-B14F-4D97-AF65-F5344CB8AC3E}">
        <p14:creationId xmlns:p14="http://schemas.microsoft.com/office/powerpoint/2010/main" val="3353444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D2D502F3-71B7-4923-97D2-8DA6C6BC94DD}"/>
              </a:ext>
            </a:extLst>
          </p:cNvPr>
          <p:cNvSpPr>
            <a:spLocks noGrp="1"/>
          </p:cNvSpPr>
          <p:nvPr>
            <p:ph idx="4294967295"/>
          </p:nvPr>
        </p:nvSpPr>
        <p:spPr>
          <a:xfrm>
            <a:off x="1066800" y="1417637"/>
            <a:ext cx="10058400" cy="4022725"/>
          </a:xfrm>
        </p:spPr>
        <p:txBody>
          <a:bodyPr/>
          <a:lstStyle/>
          <a:p>
            <a:pPr algn="ctr"/>
            <a:endParaRPr lang="en-US" dirty="0"/>
          </a:p>
          <a:p>
            <a:pPr algn="ctr"/>
            <a:endParaRPr lang="en-US" dirty="0"/>
          </a:p>
          <a:p>
            <a:pPr algn="ctr"/>
            <a:r>
              <a:rPr lang="en-US" dirty="0"/>
              <a:t>Hypotheticals </a:t>
            </a:r>
          </a:p>
        </p:txBody>
      </p:sp>
    </p:spTree>
    <p:extLst>
      <p:ext uri="{BB962C8B-B14F-4D97-AF65-F5344CB8AC3E}">
        <p14:creationId xmlns:p14="http://schemas.microsoft.com/office/powerpoint/2010/main" val="2238658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48FBA4-D635-4BD9-A2E0-5B13FD2D2FB6}"/>
              </a:ext>
            </a:extLst>
          </p:cNvPr>
          <p:cNvSpPr>
            <a:spLocks noGrp="1"/>
          </p:cNvSpPr>
          <p:nvPr>
            <p:ph idx="4294967295"/>
          </p:nvPr>
        </p:nvSpPr>
        <p:spPr>
          <a:xfrm>
            <a:off x="1066800" y="1417637"/>
            <a:ext cx="10058400" cy="4022725"/>
          </a:xfrm>
        </p:spPr>
        <p:txBody>
          <a:bodyPr/>
          <a:lstStyle/>
          <a:p>
            <a:pPr algn="ctr"/>
            <a:endParaRPr lang="en-US" dirty="0"/>
          </a:p>
          <a:p>
            <a:pPr algn="ctr"/>
            <a:endParaRPr lang="en-US" dirty="0"/>
          </a:p>
          <a:p>
            <a:pPr algn="ctr"/>
            <a:r>
              <a:rPr lang="en-US" dirty="0"/>
              <a:t>Questions? </a:t>
            </a:r>
          </a:p>
        </p:txBody>
      </p:sp>
    </p:spTree>
    <p:extLst>
      <p:ext uri="{BB962C8B-B14F-4D97-AF65-F5344CB8AC3E}">
        <p14:creationId xmlns:p14="http://schemas.microsoft.com/office/powerpoint/2010/main" val="1325573872"/>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235</TotalTime>
  <Words>309</Words>
  <Application>Microsoft Office PowerPoint</Application>
  <PresentationFormat>Widescreen</PresentationFormat>
  <Paragraphs>47</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Wingdings</vt:lpstr>
      <vt:lpstr>Retrospect</vt:lpstr>
      <vt:lpstr>Informal Resolution Process and Practice</vt:lpstr>
      <vt:lpstr>Agenda</vt:lpstr>
      <vt:lpstr>TAP 61 Grievance Procedures</vt:lpstr>
      <vt:lpstr>TAP 61 Informal Resolution</vt:lpstr>
      <vt:lpstr>Mediation Practice</vt:lpstr>
      <vt:lpstr>Mediation Practice</vt:lpstr>
      <vt:lpstr>Mediation Practice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Informal Resolution Process and Tips</dc:title>
  <dc:creator>Jennifer Fink</dc:creator>
  <cp:lastModifiedBy>Jennifer Fink</cp:lastModifiedBy>
  <cp:revision>16</cp:revision>
  <dcterms:created xsi:type="dcterms:W3CDTF">2020-09-17T17:48:07Z</dcterms:created>
  <dcterms:modified xsi:type="dcterms:W3CDTF">2020-09-18T01:08:42Z</dcterms:modified>
</cp:coreProperties>
</file>