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9" r:id="rId4"/>
    <p:sldId id="263" r:id="rId5"/>
    <p:sldId id="258" r:id="rId6"/>
    <p:sldId id="259" r:id="rId7"/>
    <p:sldId id="261" r:id="rId8"/>
    <p:sldId id="264" r:id="rId9"/>
    <p:sldId id="267" r:id="rId10"/>
    <p:sldId id="266" r:id="rId11"/>
    <p:sldId id="268" r:id="rId12"/>
    <p:sldId id="265" r:id="rId13"/>
    <p:sldId id="269" r:id="rId14"/>
    <p:sldId id="270" r:id="rId15"/>
    <p:sldId id="274" r:id="rId16"/>
    <p:sldId id="275" r:id="rId17"/>
    <p:sldId id="276" r:id="rId18"/>
    <p:sldId id="277" r:id="rId19"/>
    <p:sldId id="278" r:id="rId20"/>
    <p:sldId id="272"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6" d="100"/>
          <a:sy n="66" d="100"/>
        </p:scale>
        <p:origin x="78"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801131-870E-4DE3-AEB4-7EEFAA07E4A6}"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E8E44-2DC4-456F-BCDE-DD1BC0F702D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832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01131-870E-4DE3-AEB4-7EEFAA07E4A6}"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357494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01131-870E-4DE3-AEB4-7EEFAA07E4A6}"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237756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01131-870E-4DE3-AEB4-7EEFAA07E4A6}"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162248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801131-870E-4DE3-AEB4-7EEFAA07E4A6}"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E8E44-2DC4-456F-BCDE-DD1BC0F702D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32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801131-870E-4DE3-AEB4-7EEFAA07E4A6}"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380043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801131-870E-4DE3-AEB4-7EEFAA07E4A6}"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314249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801131-870E-4DE3-AEB4-7EEFAA07E4A6}"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923371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C801131-870E-4DE3-AEB4-7EEFAA07E4A6}" type="datetimeFigureOut">
              <a:rPr lang="en-US" smtClean="0"/>
              <a:t>8/14/2020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210545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C801131-870E-4DE3-AEB4-7EEFAA07E4A6}" type="datetimeFigureOut">
              <a:rPr lang="en-US" smtClean="0"/>
              <a:t>8/14/2020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DBE8E44-2DC4-456F-BCDE-DD1BC0F702D8}" type="slidenum">
              <a:rPr lang="en-US" smtClean="0"/>
              <a:t>‹#›</a:t>
            </a:fld>
            <a:endParaRPr lang="en-US"/>
          </a:p>
        </p:txBody>
      </p:sp>
    </p:spTree>
    <p:extLst>
      <p:ext uri="{BB962C8B-B14F-4D97-AF65-F5344CB8AC3E}">
        <p14:creationId xmlns:p14="http://schemas.microsoft.com/office/powerpoint/2010/main" val="382002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C801131-870E-4DE3-AEB4-7EEFAA07E4A6}"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E8E44-2DC4-456F-BCDE-DD1BC0F702D8}" type="slidenum">
              <a:rPr lang="en-US" smtClean="0"/>
              <a:t>‹#›</a:t>
            </a:fld>
            <a:endParaRPr lang="en-US"/>
          </a:p>
        </p:txBody>
      </p:sp>
    </p:spTree>
    <p:extLst>
      <p:ext uri="{BB962C8B-B14F-4D97-AF65-F5344CB8AC3E}">
        <p14:creationId xmlns:p14="http://schemas.microsoft.com/office/powerpoint/2010/main" val="827718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C801131-870E-4DE3-AEB4-7EEFAA07E4A6}" type="datetimeFigureOut">
              <a:rPr lang="en-US" smtClean="0"/>
              <a:t>8/14/2020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DBE8E44-2DC4-456F-BCDE-DD1BC0F702D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423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25EE7-A96B-4471-8C4D-2C50A70EDE1F}"/>
              </a:ext>
            </a:extLst>
          </p:cNvPr>
          <p:cNvSpPr>
            <a:spLocks noGrp="1"/>
          </p:cNvSpPr>
          <p:nvPr>
            <p:ph type="ctrTitle"/>
          </p:nvPr>
        </p:nvSpPr>
        <p:spPr/>
        <p:txBody>
          <a:bodyPr/>
          <a:lstStyle/>
          <a:p>
            <a:r>
              <a:rPr lang="en-US" dirty="0"/>
              <a:t>Title IX Investigator Training</a:t>
            </a:r>
          </a:p>
        </p:txBody>
      </p:sp>
      <p:sp>
        <p:nvSpPr>
          <p:cNvPr id="3" name="Subtitle 2">
            <a:extLst>
              <a:ext uri="{FF2B5EF4-FFF2-40B4-BE49-F238E27FC236}">
                <a16:creationId xmlns:a16="http://schemas.microsoft.com/office/drawing/2014/main" id="{6473D751-99BF-452D-B271-802D20F9CF62}"/>
              </a:ext>
            </a:extLst>
          </p:cNvPr>
          <p:cNvSpPr>
            <a:spLocks noGrp="1"/>
          </p:cNvSpPr>
          <p:nvPr>
            <p:ph type="subTitle" idx="1"/>
          </p:nvPr>
        </p:nvSpPr>
        <p:spPr/>
        <p:txBody>
          <a:bodyPr numCol="2"/>
          <a:lstStyle/>
          <a:p>
            <a:r>
              <a:rPr lang="en-US" dirty="0"/>
              <a:t>Jennifer fink</a:t>
            </a:r>
          </a:p>
          <a:p>
            <a:r>
              <a:rPr lang="en-US" dirty="0"/>
              <a:t>Senior legal counsel</a:t>
            </a:r>
          </a:p>
          <a:p>
            <a:r>
              <a:rPr lang="en-US" dirty="0"/>
              <a:t>Lee Robbins</a:t>
            </a:r>
          </a:p>
          <a:p>
            <a:r>
              <a:rPr lang="en-US" dirty="0"/>
              <a:t>Title IX coordinator</a:t>
            </a:r>
          </a:p>
        </p:txBody>
      </p:sp>
    </p:spTree>
    <p:extLst>
      <p:ext uri="{BB962C8B-B14F-4D97-AF65-F5344CB8AC3E}">
        <p14:creationId xmlns:p14="http://schemas.microsoft.com/office/powerpoint/2010/main" val="321368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55F0-22EE-4799-80B6-AB9D3B8ADFB3}"/>
              </a:ext>
            </a:extLst>
          </p:cNvPr>
          <p:cNvSpPr>
            <a:spLocks noGrp="1"/>
          </p:cNvSpPr>
          <p:nvPr>
            <p:ph type="title"/>
          </p:nvPr>
        </p:nvSpPr>
        <p:spPr/>
        <p:txBody>
          <a:bodyPr/>
          <a:lstStyle/>
          <a:p>
            <a:r>
              <a:rPr lang="en-US" dirty="0"/>
              <a:t>Procedural Requirements</a:t>
            </a:r>
          </a:p>
        </p:txBody>
      </p:sp>
      <p:sp>
        <p:nvSpPr>
          <p:cNvPr id="3" name="Content Placeholder 2">
            <a:extLst>
              <a:ext uri="{FF2B5EF4-FFF2-40B4-BE49-F238E27FC236}">
                <a16:creationId xmlns:a16="http://schemas.microsoft.com/office/drawing/2014/main" id="{F2E57FFF-925D-4E4C-B823-8D19ED0903BD}"/>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latin typeface="+mj-lt"/>
              </a:rPr>
              <a:t>New Procedural Requirements Include:</a:t>
            </a:r>
          </a:p>
          <a:p>
            <a:pPr lvl="1">
              <a:buFont typeface="Arial" panose="020B0604020202020204" pitchFamily="34" charset="0"/>
              <a:buChar char="•"/>
            </a:pPr>
            <a:r>
              <a:rPr lang="en-US" dirty="0">
                <a:latin typeface="+mj-lt"/>
              </a:rPr>
              <a:t>Formal Complaints;</a:t>
            </a:r>
          </a:p>
          <a:p>
            <a:pPr lvl="1">
              <a:buFont typeface="Arial" panose="020B0604020202020204" pitchFamily="34" charset="0"/>
              <a:buChar char="•"/>
            </a:pPr>
            <a:r>
              <a:rPr lang="en-US" dirty="0">
                <a:latin typeface="+mj-lt"/>
              </a:rPr>
              <a:t>Mandatory and Permissive Dismissals;</a:t>
            </a:r>
          </a:p>
          <a:p>
            <a:pPr lvl="1">
              <a:buFont typeface="Arial" panose="020B0604020202020204" pitchFamily="34" charset="0"/>
              <a:buChar char="•"/>
            </a:pPr>
            <a:r>
              <a:rPr lang="en-US" dirty="0">
                <a:latin typeface="+mj-lt"/>
              </a:rPr>
              <a:t>Investigative reports;</a:t>
            </a:r>
          </a:p>
          <a:p>
            <a:pPr lvl="1">
              <a:buFont typeface="Arial" panose="020B0604020202020204" pitchFamily="34" charset="0"/>
              <a:buChar char="•"/>
            </a:pPr>
            <a:r>
              <a:rPr lang="en-US" dirty="0">
                <a:latin typeface="+mj-lt"/>
              </a:rPr>
              <a:t>Optional informal resolution, if agreed to by both parties;</a:t>
            </a:r>
          </a:p>
          <a:p>
            <a:pPr lvl="1">
              <a:buFont typeface="Arial" panose="020B0604020202020204" pitchFamily="34" charset="0"/>
              <a:buChar char="•"/>
            </a:pPr>
            <a:r>
              <a:rPr lang="en-US" dirty="0">
                <a:latin typeface="+mj-lt"/>
              </a:rPr>
              <a:t>Live hearings if the matter is not resolved through informal resolution;</a:t>
            </a:r>
          </a:p>
          <a:p>
            <a:pPr lvl="1">
              <a:buFont typeface="Arial" panose="020B0604020202020204" pitchFamily="34" charset="0"/>
              <a:buChar char="•"/>
            </a:pPr>
            <a:r>
              <a:rPr lang="en-US" dirty="0">
                <a:latin typeface="+mj-lt"/>
              </a:rPr>
              <a:t>Cross-exam conducted by the Complainant and Respondent’s advisors, who may be attorneys, and a requirement that schools provide advisors at the hearing, for the purposes of cross-exam, to parties who don’t have an advisor present;</a:t>
            </a:r>
          </a:p>
          <a:p>
            <a:pPr lvl="1">
              <a:buFont typeface="Arial" panose="020B0604020202020204" pitchFamily="34" charset="0"/>
              <a:buChar char="•"/>
            </a:pPr>
            <a:r>
              <a:rPr lang="en-US" dirty="0">
                <a:latin typeface="+mj-lt"/>
              </a:rPr>
              <a:t>A hearing decision-maker, who, among other items 1) must not be the same person as the Title IX Coordinator, 2) must make relevancy determinations, and 3) must make a written determination of responsibility that includes findings of fact, conclusions regarding the application of the Title IX policy to the facts, and a rationale for the result as to each allegation; and </a:t>
            </a:r>
          </a:p>
          <a:p>
            <a:pPr lvl="1">
              <a:buFont typeface="Arial" panose="020B0604020202020204" pitchFamily="34" charset="0"/>
              <a:buChar char="•"/>
            </a:pPr>
            <a:r>
              <a:rPr lang="en-US" dirty="0">
                <a:latin typeface="+mj-lt"/>
              </a:rPr>
              <a:t>Appeals, on three specified grounds, which must be heard by an appeal decision-maker who is separate from the hearing decision-maker.  </a:t>
            </a:r>
          </a:p>
          <a:p>
            <a:endParaRPr lang="en-US" dirty="0"/>
          </a:p>
        </p:txBody>
      </p:sp>
    </p:spTree>
    <p:extLst>
      <p:ext uri="{BB962C8B-B14F-4D97-AF65-F5344CB8AC3E}">
        <p14:creationId xmlns:p14="http://schemas.microsoft.com/office/powerpoint/2010/main" val="7654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0FC0-930B-461F-8E87-27A1977EA60B}"/>
              </a:ext>
            </a:extLst>
          </p:cNvPr>
          <p:cNvSpPr>
            <a:spLocks noGrp="1"/>
          </p:cNvSpPr>
          <p:nvPr>
            <p:ph type="title"/>
          </p:nvPr>
        </p:nvSpPr>
        <p:spPr/>
        <p:txBody>
          <a:bodyPr/>
          <a:lstStyle/>
          <a:p>
            <a:r>
              <a:rPr lang="en-US" dirty="0"/>
              <a:t>TAP No. 61 – Important Concepts</a:t>
            </a:r>
          </a:p>
        </p:txBody>
      </p:sp>
      <p:sp>
        <p:nvSpPr>
          <p:cNvPr id="3" name="Content Placeholder 2">
            <a:extLst>
              <a:ext uri="{FF2B5EF4-FFF2-40B4-BE49-F238E27FC236}">
                <a16:creationId xmlns:a16="http://schemas.microsoft.com/office/drawing/2014/main" id="{7E4618F7-172A-48B3-BD83-2588E63E436D}"/>
              </a:ext>
            </a:extLst>
          </p:cNvPr>
          <p:cNvSpPr>
            <a:spLocks noGrp="1"/>
          </p:cNvSpPr>
          <p:nvPr>
            <p:ph idx="1"/>
          </p:nvPr>
        </p:nvSpPr>
        <p:spPr/>
        <p:txBody>
          <a:bodyPr numCol="2">
            <a:normAutofit/>
          </a:bodyPr>
          <a:lstStyle/>
          <a:p>
            <a:pPr lvl="1">
              <a:buFont typeface="Arial" panose="020B0604020202020204" pitchFamily="34" charset="0"/>
              <a:buChar char="•"/>
            </a:pPr>
            <a:r>
              <a:rPr lang="en-US" dirty="0">
                <a:latin typeface="+mj-lt"/>
              </a:rPr>
              <a:t>Timeframes</a:t>
            </a:r>
          </a:p>
          <a:p>
            <a:pPr lvl="1">
              <a:buFont typeface="Arial" panose="020B0604020202020204" pitchFamily="34" charset="0"/>
              <a:buChar char="•"/>
            </a:pPr>
            <a:r>
              <a:rPr lang="en-US" dirty="0">
                <a:latin typeface="+mj-lt"/>
              </a:rPr>
              <a:t>Advisors</a:t>
            </a:r>
          </a:p>
          <a:p>
            <a:pPr lvl="1">
              <a:buFont typeface="Arial" panose="020B0604020202020204" pitchFamily="34" charset="0"/>
              <a:buChar char="•"/>
            </a:pPr>
            <a:r>
              <a:rPr lang="en-US" dirty="0">
                <a:latin typeface="+mj-lt"/>
              </a:rPr>
              <a:t>Reports/Formal Complaints</a:t>
            </a:r>
          </a:p>
          <a:p>
            <a:pPr lvl="1">
              <a:buFont typeface="Arial" panose="020B0604020202020204" pitchFamily="34" charset="0"/>
              <a:buChar char="•"/>
            </a:pPr>
            <a:r>
              <a:rPr lang="en-US" dirty="0"/>
              <a:t>Supportive Measures</a:t>
            </a:r>
          </a:p>
          <a:p>
            <a:pPr lvl="1">
              <a:buFont typeface="Arial" panose="020B0604020202020204" pitchFamily="34" charset="0"/>
              <a:buChar char="•"/>
            </a:pPr>
            <a:r>
              <a:rPr lang="en-US" dirty="0">
                <a:latin typeface="+mj-lt"/>
              </a:rPr>
              <a:t>Confidentiality </a:t>
            </a:r>
          </a:p>
          <a:p>
            <a:pPr lvl="1">
              <a:buFont typeface="Arial" panose="020B0604020202020204" pitchFamily="34" charset="0"/>
              <a:buChar char="•"/>
            </a:pPr>
            <a:r>
              <a:rPr lang="en-US" dirty="0">
                <a:latin typeface="+mj-lt"/>
              </a:rPr>
              <a:t>Policy Presumptions</a:t>
            </a:r>
          </a:p>
          <a:p>
            <a:pPr lvl="1">
              <a:buFont typeface="Arial" panose="020B0604020202020204" pitchFamily="34" charset="0"/>
              <a:buChar char="•"/>
            </a:pPr>
            <a:r>
              <a:rPr lang="en-US" dirty="0">
                <a:latin typeface="+mj-lt"/>
              </a:rPr>
              <a:t>Dismissals</a:t>
            </a:r>
          </a:p>
          <a:p>
            <a:pPr lvl="1">
              <a:buFont typeface="Arial" panose="020B0604020202020204" pitchFamily="34" charset="0"/>
              <a:buChar char="•"/>
            </a:pPr>
            <a:r>
              <a:rPr lang="en-US" dirty="0">
                <a:latin typeface="+mj-lt"/>
              </a:rPr>
              <a:t>Consent</a:t>
            </a:r>
          </a:p>
          <a:p>
            <a:pPr lvl="1">
              <a:buFont typeface="Arial" panose="020B0604020202020204" pitchFamily="34" charset="0"/>
              <a:buChar char="•"/>
            </a:pPr>
            <a:r>
              <a:rPr lang="en-US" dirty="0">
                <a:latin typeface="+mj-lt"/>
              </a:rPr>
              <a:t>Standard of Evidence</a:t>
            </a:r>
          </a:p>
          <a:p>
            <a:pPr lvl="1">
              <a:buFont typeface="Arial" panose="020B0604020202020204" pitchFamily="34" charset="0"/>
              <a:buChar char="•"/>
            </a:pPr>
            <a:r>
              <a:rPr lang="en-US" dirty="0">
                <a:latin typeface="+mj-lt"/>
              </a:rPr>
              <a:t>Amnesty</a:t>
            </a:r>
          </a:p>
          <a:p>
            <a:pPr lvl="1">
              <a:buFont typeface="Arial" panose="020B0604020202020204" pitchFamily="34" charset="0"/>
              <a:buChar char="•"/>
            </a:pPr>
            <a:endParaRPr lang="en-US" dirty="0">
              <a:latin typeface="+mj-lt"/>
            </a:endParaRPr>
          </a:p>
          <a:p>
            <a:pPr lvl="1">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t>Retaliation</a:t>
            </a:r>
          </a:p>
          <a:p>
            <a:pPr lvl="1">
              <a:buFont typeface="Arial" panose="020B0604020202020204" pitchFamily="34" charset="0"/>
              <a:buChar char="•"/>
            </a:pPr>
            <a:r>
              <a:rPr lang="en-US" dirty="0">
                <a:latin typeface="+mj-lt"/>
              </a:rPr>
              <a:t>Privileged Information</a:t>
            </a:r>
          </a:p>
          <a:p>
            <a:pPr lvl="1">
              <a:buFont typeface="Arial" panose="020B0604020202020204" pitchFamily="34" charset="0"/>
              <a:buChar char="•"/>
            </a:pPr>
            <a:r>
              <a:rPr lang="en-US" dirty="0">
                <a:latin typeface="+mj-lt"/>
              </a:rPr>
              <a:t>Removals and Leaves</a:t>
            </a:r>
          </a:p>
          <a:p>
            <a:pPr lvl="1">
              <a:buFont typeface="Arial" panose="020B0604020202020204" pitchFamily="34" charset="0"/>
              <a:buChar char="•"/>
            </a:pPr>
            <a:r>
              <a:rPr lang="en-US" dirty="0"/>
              <a:t>Equitable Treatment</a:t>
            </a:r>
          </a:p>
          <a:p>
            <a:pPr lvl="1">
              <a:buFont typeface="Arial" panose="020B0604020202020204" pitchFamily="34" charset="0"/>
              <a:buChar char="•"/>
            </a:pPr>
            <a:r>
              <a:rPr lang="en-US" dirty="0">
                <a:latin typeface="+mj-lt"/>
              </a:rPr>
              <a:t>Conflicts of Interest/Bias</a:t>
            </a:r>
          </a:p>
          <a:p>
            <a:pPr lvl="1">
              <a:buFont typeface="Arial" panose="020B0604020202020204" pitchFamily="34" charset="0"/>
              <a:buChar char="•"/>
            </a:pPr>
            <a:r>
              <a:rPr lang="en-US" dirty="0">
                <a:latin typeface="+mj-lt"/>
              </a:rPr>
              <a:t>Credibility</a:t>
            </a:r>
          </a:p>
          <a:p>
            <a:pPr lvl="1">
              <a:buFont typeface="Arial" panose="020B0604020202020204" pitchFamily="34" charset="0"/>
              <a:buChar char="•"/>
            </a:pPr>
            <a:r>
              <a:rPr lang="en-US" dirty="0">
                <a:latin typeface="+mj-lt"/>
              </a:rPr>
              <a:t>Objective Evaluation of Evidence/Avoiding Prejudgment of Facts at Issue</a:t>
            </a:r>
          </a:p>
          <a:p>
            <a:pPr lvl="1">
              <a:buFont typeface="Arial" panose="020B0604020202020204" pitchFamily="34" charset="0"/>
              <a:buChar char="•"/>
            </a:pPr>
            <a:r>
              <a:rPr lang="en-US" dirty="0">
                <a:latin typeface="+mj-lt"/>
              </a:rPr>
              <a:t>Relevance</a:t>
            </a:r>
          </a:p>
          <a:p>
            <a:pPr marL="201168" lvl="1" indent="0">
              <a:buNone/>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76871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DC009-8B79-43E0-ADCD-24C3B56965B4}"/>
              </a:ext>
            </a:extLst>
          </p:cNvPr>
          <p:cNvSpPr>
            <a:spLocks noGrp="1"/>
          </p:cNvSpPr>
          <p:nvPr>
            <p:ph type="title"/>
          </p:nvPr>
        </p:nvSpPr>
        <p:spPr/>
        <p:txBody>
          <a:bodyPr/>
          <a:lstStyle/>
          <a:p>
            <a:r>
              <a:rPr lang="en-US" dirty="0"/>
              <a:t>Formal Grievance Process – Appendix A</a:t>
            </a:r>
          </a:p>
        </p:txBody>
      </p:sp>
      <p:sp>
        <p:nvSpPr>
          <p:cNvPr id="3" name="Content Placeholder 2">
            <a:extLst>
              <a:ext uri="{FF2B5EF4-FFF2-40B4-BE49-F238E27FC236}">
                <a16:creationId xmlns:a16="http://schemas.microsoft.com/office/drawing/2014/main" id="{D0886B01-3C44-4B90-AD69-02B84A27EF01}"/>
              </a:ext>
            </a:extLst>
          </p:cNvPr>
          <p:cNvSpPr>
            <a:spLocks noGrp="1"/>
          </p:cNvSpPr>
          <p:nvPr>
            <p:ph idx="1"/>
          </p:nvPr>
        </p:nvSpPr>
        <p:spPr>
          <a:xfrm>
            <a:off x="1097280" y="1845734"/>
            <a:ext cx="10058400" cy="4023360"/>
          </a:xfrm>
        </p:spPr>
        <p:txBody>
          <a:bodyPr/>
          <a:lstStyle/>
          <a:p>
            <a:pPr lvl="1">
              <a:buFont typeface="Arial" panose="020B0604020202020204" pitchFamily="34" charset="0"/>
              <a:buChar char="•"/>
            </a:pPr>
            <a:r>
              <a:rPr lang="en-US" dirty="0">
                <a:latin typeface="+mj-lt"/>
              </a:rPr>
              <a:t>Response to a Formal Complaint</a:t>
            </a:r>
          </a:p>
          <a:p>
            <a:pPr lvl="1">
              <a:buFont typeface="Arial" panose="020B0604020202020204" pitchFamily="34" charset="0"/>
              <a:buChar char="•"/>
            </a:pPr>
            <a:r>
              <a:rPr lang="en-US" dirty="0">
                <a:latin typeface="+mj-lt"/>
              </a:rPr>
              <a:t>Role of Deputy</a:t>
            </a:r>
          </a:p>
          <a:p>
            <a:pPr lvl="1">
              <a:buFont typeface="Arial" panose="020B0604020202020204" pitchFamily="34" charset="0"/>
              <a:buChar char="•"/>
            </a:pPr>
            <a:r>
              <a:rPr lang="en-US" dirty="0">
                <a:latin typeface="+mj-lt"/>
              </a:rPr>
              <a:t>Investigations</a:t>
            </a:r>
          </a:p>
          <a:p>
            <a:pPr lvl="1">
              <a:buFont typeface="Arial" panose="020B0604020202020204" pitchFamily="34" charset="0"/>
              <a:buChar char="•"/>
            </a:pPr>
            <a:r>
              <a:rPr lang="en-US" dirty="0">
                <a:latin typeface="+mj-lt"/>
              </a:rPr>
              <a:t>Hearings</a:t>
            </a:r>
          </a:p>
          <a:p>
            <a:pPr lvl="1">
              <a:buFont typeface="Arial" panose="020B0604020202020204" pitchFamily="34" charset="0"/>
              <a:buChar char="•"/>
            </a:pPr>
            <a:r>
              <a:rPr lang="en-US" dirty="0">
                <a:latin typeface="+mj-lt"/>
              </a:rPr>
              <a:t>Appeals</a:t>
            </a:r>
          </a:p>
        </p:txBody>
      </p:sp>
    </p:spTree>
    <p:extLst>
      <p:ext uri="{BB962C8B-B14F-4D97-AF65-F5344CB8AC3E}">
        <p14:creationId xmlns:p14="http://schemas.microsoft.com/office/powerpoint/2010/main" val="1015583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25432-F17B-4203-9152-E33F54912BE4}"/>
              </a:ext>
            </a:extLst>
          </p:cNvPr>
          <p:cNvSpPr>
            <a:spLocks noGrp="1"/>
          </p:cNvSpPr>
          <p:nvPr>
            <p:ph type="title"/>
          </p:nvPr>
        </p:nvSpPr>
        <p:spPr/>
        <p:txBody>
          <a:bodyPr/>
          <a:lstStyle/>
          <a:p>
            <a:r>
              <a:rPr lang="en-US" dirty="0"/>
              <a:t>Informal Resolutions</a:t>
            </a:r>
          </a:p>
        </p:txBody>
      </p:sp>
      <p:sp>
        <p:nvSpPr>
          <p:cNvPr id="3" name="Content Placeholder 2">
            <a:extLst>
              <a:ext uri="{FF2B5EF4-FFF2-40B4-BE49-F238E27FC236}">
                <a16:creationId xmlns:a16="http://schemas.microsoft.com/office/drawing/2014/main" id="{D6589123-EE53-4602-871F-A4B7ACD2630A}"/>
              </a:ext>
            </a:extLst>
          </p:cNvPr>
          <p:cNvSpPr>
            <a:spLocks noGrp="1"/>
          </p:cNvSpPr>
          <p:nvPr>
            <p:ph idx="1"/>
          </p:nvPr>
        </p:nvSpPr>
        <p:spPr>
          <a:xfrm>
            <a:off x="1097280" y="1845734"/>
            <a:ext cx="10058400" cy="4023360"/>
          </a:xfrm>
        </p:spPr>
        <p:txBody>
          <a:bodyPr/>
          <a:lstStyle/>
          <a:p>
            <a:pPr lvl="1">
              <a:buFont typeface="Arial" panose="020B0604020202020204" pitchFamily="34" charset="0"/>
              <a:buChar char="•"/>
            </a:pPr>
            <a:r>
              <a:rPr lang="en-US" dirty="0">
                <a:latin typeface="+mj-lt"/>
              </a:rPr>
              <a:t>Mediation </a:t>
            </a:r>
          </a:p>
          <a:p>
            <a:pPr lvl="2">
              <a:buFont typeface="Arial" panose="020B0604020202020204" pitchFamily="34" charset="0"/>
              <a:buChar char="•"/>
            </a:pPr>
            <a:r>
              <a:rPr lang="en-US" dirty="0">
                <a:latin typeface="+mj-lt"/>
              </a:rPr>
              <a:t>Mediation is a process by which a Mediator helps the parties discuss and try to resolve the Formal Complaint.  Each party will separately meet with the Mediator to share information and feelings; discuss his/her understanding of the facts in dispute; describe his/her desired outcome; and explore mutually acceptable ideas for the resolution of the Formal Complaint.  </a:t>
            </a:r>
          </a:p>
          <a:p>
            <a:pPr lvl="2">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latin typeface="+mj-lt"/>
              </a:rPr>
              <a:t>After a Formal Complaint of Title IX Sexual Harassment is filed, and at any time prior to reaching a determination regarding Respondent’s responsibility, the University offers mediation as an alternative to a full investigation and adjudication of the Formal Complaint.  Mediation is facilitated by a Deputy Title IX Coordinator who is not involved in the Formal Grievance Process (the “Mediator.”)</a:t>
            </a:r>
          </a:p>
          <a:p>
            <a:pPr lvl="1">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latin typeface="+mj-lt"/>
              </a:rPr>
              <a:t>Parties are not required to participate in mediation.</a:t>
            </a:r>
          </a:p>
          <a:p>
            <a:pPr lvl="1">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latin typeface="+mj-lt"/>
              </a:rPr>
              <a:t>Mediation Process</a:t>
            </a:r>
          </a:p>
        </p:txBody>
      </p:sp>
    </p:spTree>
    <p:extLst>
      <p:ext uri="{BB962C8B-B14F-4D97-AF65-F5344CB8AC3E}">
        <p14:creationId xmlns:p14="http://schemas.microsoft.com/office/powerpoint/2010/main" val="244808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4CDFD-D010-48A9-AB09-5E8575D860EA}"/>
              </a:ext>
            </a:extLst>
          </p:cNvPr>
          <p:cNvSpPr>
            <a:spLocks noGrp="1"/>
          </p:cNvSpPr>
          <p:nvPr>
            <p:ph type="title"/>
          </p:nvPr>
        </p:nvSpPr>
        <p:spPr/>
        <p:txBody>
          <a:bodyPr/>
          <a:lstStyle/>
          <a:p>
            <a:r>
              <a:rPr lang="en-US" dirty="0"/>
              <a:t>Conducting Investigations</a:t>
            </a:r>
          </a:p>
        </p:txBody>
      </p:sp>
      <p:sp>
        <p:nvSpPr>
          <p:cNvPr id="3" name="Content Placeholder 2">
            <a:extLst>
              <a:ext uri="{FF2B5EF4-FFF2-40B4-BE49-F238E27FC236}">
                <a16:creationId xmlns:a16="http://schemas.microsoft.com/office/drawing/2014/main" id="{9FDADE13-E4AB-453F-A149-0F7326BA9526}"/>
              </a:ext>
            </a:extLst>
          </p:cNvPr>
          <p:cNvSpPr>
            <a:spLocks noGrp="1"/>
          </p:cNvSpPr>
          <p:nvPr>
            <p:ph idx="1"/>
          </p:nvPr>
        </p:nvSpPr>
        <p:spPr/>
        <p:txBody>
          <a:bodyPr/>
          <a:lstStyle/>
          <a:p>
            <a:pPr>
              <a:buFont typeface="Arial" panose="020B0604020202020204" pitchFamily="34" charset="0"/>
              <a:buChar char="•"/>
            </a:pPr>
            <a:r>
              <a:rPr lang="en-US" dirty="0">
                <a:latin typeface="+mj-lt"/>
              </a:rPr>
              <a:t>Preparing for the Interview</a:t>
            </a:r>
          </a:p>
          <a:p>
            <a:pPr>
              <a:buFont typeface="Arial" panose="020B0604020202020204" pitchFamily="34" charset="0"/>
              <a:buChar char="•"/>
            </a:pPr>
            <a:r>
              <a:rPr lang="en-US" dirty="0">
                <a:latin typeface="+mj-lt"/>
              </a:rPr>
              <a:t>Building Rapport</a:t>
            </a:r>
          </a:p>
          <a:p>
            <a:pPr>
              <a:buFont typeface="Arial" panose="020B0604020202020204" pitchFamily="34" charset="0"/>
              <a:buChar char="•"/>
            </a:pPr>
            <a:r>
              <a:rPr lang="en-US" dirty="0">
                <a:latin typeface="+mj-lt"/>
              </a:rPr>
              <a:t>Effective Questioning</a:t>
            </a:r>
          </a:p>
          <a:p>
            <a:pPr>
              <a:buFont typeface="Arial" panose="020B0604020202020204" pitchFamily="34" charset="0"/>
              <a:buChar char="•"/>
            </a:pPr>
            <a:r>
              <a:rPr lang="en-US" dirty="0">
                <a:latin typeface="+mj-lt"/>
              </a:rPr>
              <a:t>Gathering/Organizing Evidence</a:t>
            </a:r>
          </a:p>
          <a:p>
            <a:pPr>
              <a:buFont typeface="Arial" panose="020B0604020202020204" pitchFamily="34" charset="0"/>
              <a:buChar char="•"/>
            </a:pPr>
            <a:r>
              <a:rPr lang="en-US" dirty="0">
                <a:latin typeface="+mj-lt"/>
              </a:rPr>
              <a:t>Investigative Report</a:t>
            </a:r>
          </a:p>
        </p:txBody>
      </p:sp>
    </p:spTree>
    <p:extLst>
      <p:ext uri="{BB962C8B-B14F-4D97-AF65-F5344CB8AC3E}">
        <p14:creationId xmlns:p14="http://schemas.microsoft.com/office/powerpoint/2010/main" val="68042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8D810-276F-41DB-A741-5A2EB2004D90}"/>
              </a:ext>
            </a:extLst>
          </p:cNvPr>
          <p:cNvSpPr>
            <a:spLocks noGrp="1"/>
          </p:cNvSpPr>
          <p:nvPr>
            <p:ph type="title"/>
          </p:nvPr>
        </p:nvSpPr>
        <p:spPr/>
        <p:txBody>
          <a:bodyPr/>
          <a:lstStyle/>
          <a:p>
            <a:r>
              <a:rPr lang="en-US" dirty="0"/>
              <a:t>Preparing for the Interview</a:t>
            </a:r>
          </a:p>
        </p:txBody>
      </p:sp>
      <p:sp>
        <p:nvSpPr>
          <p:cNvPr id="3" name="Content Placeholder 2">
            <a:extLst>
              <a:ext uri="{FF2B5EF4-FFF2-40B4-BE49-F238E27FC236}">
                <a16:creationId xmlns:a16="http://schemas.microsoft.com/office/drawing/2014/main" id="{4DF6899B-C01E-4E3B-9AC7-67A3D697B289}"/>
              </a:ext>
            </a:extLst>
          </p:cNvPr>
          <p:cNvSpPr>
            <a:spLocks noGrp="1"/>
          </p:cNvSpPr>
          <p:nvPr>
            <p:ph idx="1"/>
          </p:nvPr>
        </p:nvSpPr>
        <p:spPr/>
        <p:txBody>
          <a:bodyPr/>
          <a:lstStyle/>
          <a:p>
            <a:pPr>
              <a:buFont typeface="Arial" panose="020B0604020202020204" pitchFamily="34" charset="0"/>
              <a:buChar char="•"/>
            </a:pPr>
            <a:r>
              <a:rPr lang="en-US" dirty="0">
                <a:latin typeface="+mj-lt"/>
              </a:rPr>
              <a:t>Review all currently available information/evidence</a:t>
            </a:r>
          </a:p>
          <a:p>
            <a:pPr>
              <a:buFont typeface="Arial" panose="020B0604020202020204" pitchFamily="34" charset="0"/>
              <a:buChar char="•"/>
            </a:pPr>
            <a:r>
              <a:rPr lang="en-US" dirty="0">
                <a:latin typeface="+mj-lt"/>
              </a:rPr>
              <a:t>Determine what’s missing from your understanding </a:t>
            </a:r>
          </a:p>
          <a:p>
            <a:pPr>
              <a:buFont typeface="Arial" panose="020B0604020202020204" pitchFamily="34" charset="0"/>
              <a:buChar char="•"/>
            </a:pPr>
            <a:r>
              <a:rPr lang="en-US" dirty="0">
                <a:latin typeface="+mj-lt"/>
              </a:rPr>
              <a:t>Understand the allegations, key facts in dispute, and key facts not in dispute</a:t>
            </a:r>
          </a:p>
          <a:p>
            <a:pPr>
              <a:buFont typeface="Arial" panose="020B0604020202020204" pitchFamily="34" charset="0"/>
              <a:buChar char="•"/>
            </a:pPr>
            <a:r>
              <a:rPr lang="en-US" dirty="0">
                <a:latin typeface="+mj-lt"/>
              </a:rPr>
              <a:t>Develop an outline, but follow the conversation trail during the interview</a:t>
            </a:r>
          </a:p>
        </p:txBody>
      </p:sp>
    </p:spTree>
    <p:extLst>
      <p:ext uri="{BB962C8B-B14F-4D97-AF65-F5344CB8AC3E}">
        <p14:creationId xmlns:p14="http://schemas.microsoft.com/office/powerpoint/2010/main" val="2287097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4D457-466A-42F5-8EAB-B680B45245AF}"/>
              </a:ext>
            </a:extLst>
          </p:cNvPr>
          <p:cNvSpPr>
            <a:spLocks noGrp="1"/>
          </p:cNvSpPr>
          <p:nvPr>
            <p:ph type="title"/>
          </p:nvPr>
        </p:nvSpPr>
        <p:spPr/>
        <p:txBody>
          <a:bodyPr/>
          <a:lstStyle/>
          <a:p>
            <a:r>
              <a:rPr lang="en-US" dirty="0"/>
              <a:t>Building Rapport</a:t>
            </a:r>
          </a:p>
        </p:txBody>
      </p:sp>
      <p:sp>
        <p:nvSpPr>
          <p:cNvPr id="3" name="Content Placeholder 2">
            <a:extLst>
              <a:ext uri="{FF2B5EF4-FFF2-40B4-BE49-F238E27FC236}">
                <a16:creationId xmlns:a16="http://schemas.microsoft.com/office/drawing/2014/main" id="{3626BAD1-0459-4266-B534-F780E7C620CA}"/>
              </a:ext>
            </a:extLst>
          </p:cNvPr>
          <p:cNvSpPr>
            <a:spLocks noGrp="1"/>
          </p:cNvSpPr>
          <p:nvPr>
            <p:ph idx="1"/>
          </p:nvPr>
        </p:nvSpPr>
        <p:spPr/>
        <p:txBody>
          <a:bodyPr/>
          <a:lstStyle/>
          <a:p>
            <a:pPr>
              <a:buFont typeface="Arial" panose="020B0604020202020204" pitchFamily="34" charset="0"/>
              <a:buChar char="•"/>
            </a:pPr>
            <a:r>
              <a:rPr lang="en-US" dirty="0">
                <a:latin typeface="+mj-lt"/>
              </a:rPr>
              <a:t>Verbal and non-verbal</a:t>
            </a:r>
          </a:p>
          <a:p>
            <a:pPr>
              <a:buFont typeface="Arial" panose="020B0604020202020204" pitchFamily="34" charset="0"/>
              <a:buChar char="•"/>
            </a:pPr>
            <a:r>
              <a:rPr lang="en-US" dirty="0">
                <a:latin typeface="+mj-lt"/>
              </a:rPr>
              <a:t>Think about room set up, posture, tone of voice</a:t>
            </a:r>
          </a:p>
          <a:p>
            <a:pPr>
              <a:buFont typeface="Arial" panose="020B0604020202020204" pitchFamily="34" charset="0"/>
              <a:buChar char="•"/>
            </a:pPr>
            <a:r>
              <a:rPr lang="en-US" dirty="0">
                <a:latin typeface="+mj-lt"/>
              </a:rPr>
              <a:t>Ensure privacy</a:t>
            </a:r>
          </a:p>
          <a:p>
            <a:pPr>
              <a:buFont typeface="Arial" panose="020B0604020202020204" pitchFamily="34" charset="0"/>
              <a:buChar char="•"/>
            </a:pPr>
            <a:r>
              <a:rPr lang="en-US" dirty="0">
                <a:latin typeface="+mj-lt"/>
              </a:rPr>
              <a:t>Acknowledge when a question is difficult or uncomfortable</a:t>
            </a:r>
          </a:p>
          <a:p>
            <a:pPr>
              <a:buFont typeface="Arial" panose="020B0604020202020204" pitchFamily="34" charset="0"/>
              <a:buChar char="•"/>
            </a:pPr>
            <a:r>
              <a:rPr lang="en-US" dirty="0">
                <a:latin typeface="+mj-lt"/>
              </a:rPr>
              <a:t>Overlap with effective questioning</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595660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7270-FCF2-4D75-94E8-D0EAD59DFCE3}"/>
              </a:ext>
            </a:extLst>
          </p:cNvPr>
          <p:cNvSpPr>
            <a:spLocks noGrp="1"/>
          </p:cNvSpPr>
          <p:nvPr>
            <p:ph type="title"/>
          </p:nvPr>
        </p:nvSpPr>
        <p:spPr/>
        <p:txBody>
          <a:bodyPr/>
          <a:lstStyle/>
          <a:p>
            <a:r>
              <a:rPr lang="en-US" dirty="0"/>
              <a:t>Effective Questioning</a:t>
            </a:r>
          </a:p>
        </p:txBody>
      </p:sp>
      <p:sp>
        <p:nvSpPr>
          <p:cNvPr id="3" name="Content Placeholder 2">
            <a:extLst>
              <a:ext uri="{FF2B5EF4-FFF2-40B4-BE49-F238E27FC236}">
                <a16:creationId xmlns:a16="http://schemas.microsoft.com/office/drawing/2014/main" id="{3E7E1786-77BC-4D37-8F0F-F6BE24FB8B8F}"/>
              </a:ext>
            </a:extLst>
          </p:cNvPr>
          <p:cNvSpPr>
            <a:spLocks noGrp="1"/>
          </p:cNvSpPr>
          <p:nvPr>
            <p:ph idx="1"/>
          </p:nvPr>
        </p:nvSpPr>
        <p:spPr/>
        <p:txBody>
          <a:bodyPr/>
          <a:lstStyle/>
          <a:p>
            <a:pPr>
              <a:buFont typeface="Arial" panose="020B0604020202020204" pitchFamily="34" charset="0"/>
              <a:buChar char="•"/>
            </a:pPr>
            <a:r>
              <a:rPr lang="en-US" dirty="0">
                <a:latin typeface="+mj-lt"/>
              </a:rPr>
              <a:t>Start with the five </a:t>
            </a:r>
            <a:r>
              <a:rPr lang="en-US" dirty="0" err="1">
                <a:latin typeface="+mj-lt"/>
              </a:rPr>
              <a:t>Ws</a:t>
            </a:r>
            <a:r>
              <a:rPr lang="en-US" dirty="0">
                <a:latin typeface="+mj-lt"/>
              </a:rPr>
              <a:t> </a:t>
            </a:r>
          </a:p>
          <a:p>
            <a:pPr>
              <a:buFont typeface="Arial" panose="020B0604020202020204" pitchFamily="34" charset="0"/>
              <a:buChar char="•"/>
            </a:pPr>
            <a:r>
              <a:rPr lang="en-US" dirty="0">
                <a:latin typeface="+mj-lt"/>
              </a:rPr>
              <a:t>Ask both open-ended and specific questions</a:t>
            </a:r>
          </a:p>
          <a:p>
            <a:pPr>
              <a:buFont typeface="Arial" panose="020B0604020202020204" pitchFamily="34" charset="0"/>
              <a:buChar char="•"/>
            </a:pPr>
            <a:r>
              <a:rPr lang="en-US" dirty="0">
                <a:latin typeface="+mj-lt"/>
              </a:rPr>
              <a:t>Actively listen and ask follow up questions</a:t>
            </a:r>
          </a:p>
          <a:p>
            <a:pPr>
              <a:buFont typeface="Arial" panose="020B0604020202020204" pitchFamily="34" charset="0"/>
              <a:buChar char="•"/>
            </a:pPr>
            <a:r>
              <a:rPr lang="en-US" dirty="0">
                <a:latin typeface="+mj-lt"/>
              </a:rPr>
              <a:t>Avoid leading questions</a:t>
            </a:r>
          </a:p>
          <a:p>
            <a:pPr>
              <a:buFont typeface="Arial" panose="020B0604020202020204" pitchFamily="34" charset="0"/>
              <a:buChar char="•"/>
            </a:pPr>
            <a:r>
              <a:rPr lang="en-US" dirty="0">
                <a:latin typeface="+mj-lt"/>
              </a:rPr>
              <a:t>Understand the difference between facts and opinions</a:t>
            </a:r>
          </a:p>
          <a:p>
            <a:pPr>
              <a:buFont typeface="Arial" panose="020B0604020202020204" pitchFamily="34" charset="0"/>
              <a:buChar char="•"/>
            </a:pPr>
            <a:r>
              <a:rPr lang="en-US" dirty="0">
                <a:latin typeface="+mj-lt"/>
              </a:rPr>
              <a:t>I don’t know/recall vs. that didn’t happen</a:t>
            </a:r>
          </a:p>
          <a:p>
            <a:pPr>
              <a:buFont typeface="Arial" panose="020B0604020202020204" pitchFamily="34" charset="0"/>
              <a:buChar char="•"/>
            </a:pPr>
            <a:r>
              <a:rPr lang="en-US" dirty="0">
                <a:latin typeface="+mj-lt"/>
              </a:rPr>
              <a:t>Can ask “catch-all” questions</a:t>
            </a:r>
          </a:p>
          <a:p>
            <a:pPr>
              <a:buFont typeface="Arial" panose="020B0604020202020204" pitchFamily="34" charset="0"/>
              <a:buChar char="•"/>
            </a:pPr>
            <a:r>
              <a:rPr lang="en-US" dirty="0">
                <a:latin typeface="+mj-lt"/>
              </a:rPr>
              <a:t>How to use your question outline</a:t>
            </a:r>
          </a:p>
          <a:p>
            <a:pPr>
              <a:buFont typeface="Arial" panose="020B0604020202020204" pitchFamily="34" charset="0"/>
              <a:buChar char="•"/>
            </a:pPr>
            <a:r>
              <a:rPr lang="en-US" dirty="0">
                <a:latin typeface="+mj-lt"/>
              </a:rPr>
              <a:t>Note on consent and capacity to consent questions</a:t>
            </a:r>
          </a:p>
          <a:p>
            <a:pPr>
              <a:buFont typeface="Arial" panose="020B0604020202020204" pitchFamily="34" charset="0"/>
              <a:buChar char="•"/>
            </a:pPr>
            <a:endParaRPr lang="en-US" dirty="0">
              <a:latin typeface="+mj-lt"/>
            </a:endParaRPr>
          </a:p>
        </p:txBody>
      </p:sp>
    </p:spTree>
    <p:extLst>
      <p:ext uri="{BB962C8B-B14F-4D97-AF65-F5344CB8AC3E}">
        <p14:creationId xmlns:p14="http://schemas.microsoft.com/office/powerpoint/2010/main" val="3112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E6364-0D85-4E26-9B0B-9E82E41DC8B0}"/>
              </a:ext>
            </a:extLst>
          </p:cNvPr>
          <p:cNvSpPr>
            <a:spLocks noGrp="1"/>
          </p:cNvSpPr>
          <p:nvPr>
            <p:ph type="title"/>
          </p:nvPr>
        </p:nvSpPr>
        <p:spPr/>
        <p:txBody>
          <a:bodyPr/>
          <a:lstStyle/>
          <a:p>
            <a:r>
              <a:rPr lang="en-US" dirty="0"/>
              <a:t>Evidence</a:t>
            </a:r>
          </a:p>
        </p:txBody>
      </p:sp>
      <p:sp>
        <p:nvSpPr>
          <p:cNvPr id="3" name="Content Placeholder 2">
            <a:extLst>
              <a:ext uri="{FF2B5EF4-FFF2-40B4-BE49-F238E27FC236}">
                <a16:creationId xmlns:a16="http://schemas.microsoft.com/office/drawing/2014/main" id="{A1E08489-55C5-4C36-A54C-95A0DEF0895D}"/>
              </a:ext>
            </a:extLst>
          </p:cNvPr>
          <p:cNvSpPr>
            <a:spLocks noGrp="1"/>
          </p:cNvSpPr>
          <p:nvPr>
            <p:ph idx="1"/>
          </p:nvPr>
        </p:nvSpPr>
        <p:spPr/>
        <p:txBody>
          <a:bodyPr/>
          <a:lstStyle/>
          <a:p>
            <a:pPr>
              <a:buFont typeface="Arial" panose="020B0604020202020204" pitchFamily="34" charset="0"/>
              <a:buChar char="•"/>
            </a:pPr>
            <a:r>
              <a:rPr lang="en-US" dirty="0">
                <a:latin typeface="+mj-lt"/>
              </a:rPr>
              <a:t>Review of types of evidence </a:t>
            </a:r>
          </a:p>
          <a:p>
            <a:pPr>
              <a:buFont typeface="Arial" panose="020B0604020202020204" pitchFamily="34" charset="0"/>
              <a:buChar char="•"/>
            </a:pPr>
            <a:r>
              <a:rPr lang="en-US" dirty="0">
                <a:latin typeface="+mj-lt"/>
              </a:rPr>
              <a:t>Directly-related vs. Relevant</a:t>
            </a:r>
          </a:p>
        </p:txBody>
      </p:sp>
    </p:spTree>
    <p:extLst>
      <p:ext uri="{BB962C8B-B14F-4D97-AF65-F5344CB8AC3E}">
        <p14:creationId xmlns:p14="http://schemas.microsoft.com/office/powerpoint/2010/main" val="747374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5D3E-1FB0-4E11-AFF4-A4F12CD26336}"/>
              </a:ext>
            </a:extLst>
          </p:cNvPr>
          <p:cNvSpPr>
            <a:spLocks noGrp="1"/>
          </p:cNvSpPr>
          <p:nvPr>
            <p:ph type="title"/>
          </p:nvPr>
        </p:nvSpPr>
        <p:spPr/>
        <p:txBody>
          <a:bodyPr/>
          <a:lstStyle/>
          <a:p>
            <a:r>
              <a:rPr lang="en-US" dirty="0"/>
              <a:t>Investigative Report</a:t>
            </a:r>
          </a:p>
        </p:txBody>
      </p:sp>
      <p:sp>
        <p:nvSpPr>
          <p:cNvPr id="3" name="Content Placeholder 2">
            <a:extLst>
              <a:ext uri="{FF2B5EF4-FFF2-40B4-BE49-F238E27FC236}">
                <a16:creationId xmlns:a16="http://schemas.microsoft.com/office/drawing/2014/main" id="{88ADC5CF-ABE3-4EAF-98D7-211C7129B37C}"/>
              </a:ext>
            </a:extLst>
          </p:cNvPr>
          <p:cNvSpPr>
            <a:spLocks noGrp="1"/>
          </p:cNvSpPr>
          <p:nvPr>
            <p:ph idx="1"/>
          </p:nvPr>
        </p:nvSpPr>
        <p:spPr/>
        <p:txBody>
          <a:bodyPr/>
          <a:lstStyle/>
          <a:p>
            <a:pPr>
              <a:buFont typeface="Arial" panose="020B0604020202020204" pitchFamily="34" charset="0"/>
              <a:buChar char="•"/>
            </a:pPr>
            <a:r>
              <a:rPr lang="en-US" dirty="0">
                <a:latin typeface="+mj-lt"/>
              </a:rPr>
              <a:t>Investigations conclude with an Investigative Report that fairly (by objective evaluation free from bias) summarizes the relevant evidence</a:t>
            </a:r>
          </a:p>
          <a:p>
            <a:pPr>
              <a:buFont typeface="Arial" panose="020B0604020202020204" pitchFamily="34" charset="0"/>
              <a:buChar char="•"/>
            </a:pPr>
            <a:r>
              <a:rPr lang="en-US" dirty="0">
                <a:latin typeface="+mj-lt"/>
              </a:rPr>
              <a:t>Investigative Report contents </a:t>
            </a:r>
          </a:p>
        </p:txBody>
      </p:sp>
    </p:spTree>
    <p:extLst>
      <p:ext uri="{BB962C8B-B14F-4D97-AF65-F5344CB8AC3E}">
        <p14:creationId xmlns:p14="http://schemas.microsoft.com/office/powerpoint/2010/main" val="95763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ECF0AC-AD15-417E-9F68-AB5361CBFD45}"/>
              </a:ext>
            </a:extLst>
          </p:cNvPr>
          <p:cNvSpPr>
            <a:spLocks noGrp="1"/>
          </p:cNvSpPr>
          <p:nvPr>
            <p:ph type="title"/>
          </p:nvPr>
        </p:nvSpPr>
        <p:spPr/>
        <p:txBody>
          <a:bodyPr/>
          <a:lstStyle/>
          <a:p>
            <a:r>
              <a:rPr lang="en-US" dirty="0"/>
              <a:t>Agenda</a:t>
            </a:r>
          </a:p>
        </p:txBody>
      </p:sp>
      <p:sp>
        <p:nvSpPr>
          <p:cNvPr id="5" name="Content Placeholder 4">
            <a:extLst>
              <a:ext uri="{FF2B5EF4-FFF2-40B4-BE49-F238E27FC236}">
                <a16:creationId xmlns:a16="http://schemas.microsoft.com/office/drawing/2014/main" id="{2A1922D0-3A39-461C-94A2-0E369F34EE6A}"/>
              </a:ext>
            </a:extLst>
          </p:cNvPr>
          <p:cNvSpPr>
            <a:spLocks noGrp="1"/>
          </p:cNvSpPr>
          <p:nvPr>
            <p:ph idx="1"/>
          </p:nvPr>
        </p:nvSpPr>
        <p:spPr/>
        <p:txBody>
          <a:bodyPr/>
          <a:lstStyle/>
          <a:p>
            <a:pPr lvl="1">
              <a:buFont typeface="Arial" panose="020B0604020202020204" pitchFamily="34" charset="0"/>
              <a:buChar char="•"/>
            </a:pPr>
            <a:r>
              <a:rPr lang="en-US" dirty="0">
                <a:latin typeface="+mj-lt"/>
              </a:rPr>
              <a:t>Introduction/Welcome</a:t>
            </a:r>
          </a:p>
          <a:p>
            <a:pPr lvl="1">
              <a:buFont typeface="Arial" panose="020B0604020202020204" pitchFamily="34" charset="0"/>
              <a:buChar char="•"/>
            </a:pPr>
            <a:r>
              <a:rPr lang="en-US" dirty="0">
                <a:latin typeface="+mj-lt"/>
              </a:rPr>
              <a:t>Overview of Title IX Regulations and New TAP/Appendix</a:t>
            </a:r>
          </a:p>
          <a:p>
            <a:pPr lvl="1">
              <a:buFont typeface="Arial" panose="020B0604020202020204" pitchFamily="34" charset="0"/>
              <a:buChar char="•"/>
            </a:pPr>
            <a:r>
              <a:rPr lang="en-US" dirty="0">
                <a:latin typeface="+mj-lt"/>
              </a:rPr>
              <a:t>Informal Resolution</a:t>
            </a:r>
          </a:p>
          <a:p>
            <a:pPr lvl="1">
              <a:buFont typeface="Arial" panose="020B0604020202020204" pitchFamily="34" charset="0"/>
              <a:buChar char="•"/>
            </a:pPr>
            <a:r>
              <a:rPr lang="en-US" dirty="0">
                <a:latin typeface="+mj-lt"/>
              </a:rPr>
              <a:t>Conducting Investigations </a:t>
            </a:r>
          </a:p>
          <a:p>
            <a:pPr lvl="1">
              <a:buFont typeface="Arial" panose="020B0604020202020204" pitchFamily="34" charset="0"/>
              <a:buChar char="•"/>
            </a:pPr>
            <a:r>
              <a:rPr lang="en-US" dirty="0">
                <a:latin typeface="+mj-lt"/>
              </a:rPr>
              <a:t>Overlap with Other University Policies</a:t>
            </a:r>
          </a:p>
          <a:p>
            <a:pPr lvl="1">
              <a:buFont typeface="Arial" panose="020B0604020202020204" pitchFamily="34" charset="0"/>
              <a:buChar char="•"/>
            </a:pPr>
            <a:r>
              <a:rPr lang="en-US" dirty="0">
                <a:latin typeface="+mj-lt"/>
              </a:rPr>
              <a:t>Questions</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751399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A8B4C-D92E-443C-A6AD-3D6472397545}"/>
              </a:ext>
            </a:extLst>
          </p:cNvPr>
          <p:cNvSpPr>
            <a:spLocks noGrp="1"/>
          </p:cNvSpPr>
          <p:nvPr>
            <p:ph type="title"/>
          </p:nvPr>
        </p:nvSpPr>
        <p:spPr/>
        <p:txBody>
          <a:bodyPr/>
          <a:lstStyle/>
          <a:p>
            <a:r>
              <a:rPr lang="en-US" dirty="0"/>
              <a:t>Overlap with Other University Policies</a:t>
            </a:r>
          </a:p>
        </p:txBody>
      </p:sp>
      <p:sp>
        <p:nvSpPr>
          <p:cNvPr id="3" name="Content Placeholder 2">
            <a:extLst>
              <a:ext uri="{FF2B5EF4-FFF2-40B4-BE49-F238E27FC236}">
                <a16:creationId xmlns:a16="http://schemas.microsoft.com/office/drawing/2014/main" id="{18ADCC7B-99C2-47AA-9F46-6B4159D55685}"/>
              </a:ext>
            </a:extLst>
          </p:cNvPr>
          <p:cNvSpPr>
            <a:spLocks noGrp="1"/>
          </p:cNvSpPr>
          <p:nvPr>
            <p:ph idx="1"/>
          </p:nvPr>
        </p:nvSpPr>
        <p:spPr/>
        <p:txBody>
          <a:bodyPr>
            <a:normAutofit/>
          </a:bodyPr>
          <a:lstStyle/>
          <a:p>
            <a:pPr>
              <a:buFont typeface="Arial" panose="020B0604020202020204" pitchFamily="34" charset="0"/>
              <a:buChar char="•"/>
            </a:pPr>
            <a:r>
              <a:rPr lang="en-US" dirty="0">
                <a:latin typeface="+mj-lt"/>
              </a:rPr>
              <a:t>TAP 30, TAP 31, Student Handbook, Others… </a:t>
            </a:r>
          </a:p>
          <a:p>
            <a:pPr>
              <a:buFont typeface="Arial" panose="020B0604020202020204" pitchFamily="34" charset="0"/>
              <a:buChar char="•"/>
            </a:pPr>
            <a:r>
              <a:rPr lang="en-US" dirty="0">
                <a:latin typeface="+mj-lt"/>
              </a:rPr>
              <a:t>From TAP:</a:t>
            </a:r>
          </a:p>
          <a:p>
            <a:pPr lvl="1">
              <a:buFont typeface="Arial" panose="020B0604020202020204" pitchFamily="34" charset="0"/>
              <a:buChar char="•"/>
            </a:pPr>
            <a:r>
              <a:rPr lang="en-US" dirty="0">
                <a:latin typeface="+mj-lt"/>
              </a:rPr>
              <a:t>Federal regulations require that “Title IX Sexual Harassment” be defined more narrowly than “harassment” is defined under other University Policies and civil rights laws.  The University, and in some circumstances state and federal law, also prohibits discrimination and harassment beyond that encompassed by the Title IX Sexual Harassment definition, where based on race, color, gender, sex, sexual orientation, pregnancy, age, religion, national origin, marital status, genetic history, Veteran status, disability, and/or any other category or characteristic otherwise protected by state or federal law.  See the Student Handbook; TAP No. 30: Affirmative Action, Equal Educational and Employment Opportunity, and Human Relations in the Workplace and Classroom; and TAP No. 31: Sexual Misconduct.  As determined by the University, reports or Formal Complaints of conduct that do not meet the definition of Title IX Sexual Harassment and/or that are not under the University’s jurisdiction under this Policy may still violate and be addressed in accordance with other University Policies, including TAP 30, TAP 31, and the Student Code of Conduct.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26948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AC759E-4402-4148-9EF2-7665DD41EB5B}"/>
              </a:ext>
            </a:extLst>
          </p:cNvPr>
          <p:cNvSpPr txBox="1"/>
          <p:nvPr/>
        </p:nvSpPr>
        <p:spPr>
          <a:xfrm>
            <a:off x="2919370" y="2625755"/>
            <a:ext cx="5603844" cy="646331"/>
          </a:xfrm>
          <a:prstGeom prst="rect">
            <a:avLst/>
          </a:prstGeom>
          <a:noFill/>
        </p:spPr>
        <p:txBody>
          <a:bodyPr wrap="square" rtlCol="0">
            <a:spAutoFit/>
          </a:bodyPr>
          <a:lstStyle/>
          <a:p>
            <a:pPr algn="ctr"/>
            <a:r>
              <a:rPr lang="en-US" sz="3600" dirty="0">
                <a:latin typeface="+mj-lt"/>
              </a:rPr>
              <a:t>Any Questions? </a:t>
            </a:r>
          </a:p>
        </p:txBody>
      </p:sp>
    </p:spTree>
    <p:extLst>
      <p:ext uri="{BB962C8B-B14F-4D97-AF65-F5344CB8AC3E}">
        <p14:creationId xmlns:p14="http://schemas.microsoft.com/office/powerpoint/2010/main" val="3971138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50960-9BFB-4F23-A48F-1E51B670A129}"/>
              </a:ext>
            </a:extLst>
          </p:cNvPr>
          <p:cNvSpPr>
            <a:spLocks noGrp="1"/>
          </p:cNvSpPr>
          <p:nvPr>
            <p:ph type="title"/>
          </p:nvPr>
        </p:nvSpPr>
        <p:spPr/>
        <p:txBody>
          <a:bodyPr/>
          <a:lstStyle/>
          <a:p>
            <a:r>
              <a:rPr lang="en-US" dirty="0"/>
              <a:t>Introduction and Welcome</a:t>
            </a:r>
          </a:p>
        </p:txBody>
      </p:sp>
      <p:sp>
        <p:nvSpPr>
          <p:cNvPr id="3" name="Content Placeholder 2">
            <a:extLst>
              <a:ext uri="{FF2B5EF4-FFF2-40B4-BE49-F238E27FC236}">
                <a16:creationId xmlns:a16="http://schemas.microsoft.com/office/drawing/2014/main" id="{0B71A35F-33B0-4461-BD5A-B215B0594417}"/>
              </a:ext>
            </a:extLst>
          </p:cNvPr>
          <p:cNvSpPr>
            <a:spLocks noGrp="1"/>
          </p:cNvSpPr>
          <p:nvPr>
            <p:ph idx="1"/>
          </p:nvPr>
        </p:nvSpPr>
        <p:spPr/>
        <p:txBody>
          <a:bodyPr/>
          <a:lstStyle/>
          <a:p>
            <a:pPr>
              <a:buFont typeface="Arial" panose="020B0604020202020204" pitchFamily="34" charset="0"/>
              <a:buChar char="•"/>
            </a:pPr>
            <a:r>
              <a:rPr lang="en-US" dirty="0"/>
              <a:t>Introductions</a:t>
            </a:r>
          </a:p>
          <a:p>
            <a:pPr>
              <a:buFont typeface="Arial" panose="020B0604020202020204" pitchFamily="34" charset="0"/>
              <a:buChar char="•"/>
            </a:pPr>
            <a:r>
              <a:rPr lang="en-US" dirty="0"/>
              <a:t>What is a Deputy Title IX Coordinator? </a:t>
            </a:r>
          </a:p>
          <a:p>
            <a:pPr marL="0" indent="0">
              <a:buNone/>
            </a:pPr>
            <a:endParaRPr lang="en-US" dirty="0"/>
          </a:p>
          <a:p>
            <a:pPr marL="0" indent="0">
              <a:buNone/>
            </a:pPr>
            <a:endParaRPr lang="en-US" dirty="0"/>
          </a:p>
          <a:p>
            <a:pPr marL="0" indent="0" algn="ctr">
              <a:buNone/>
            </a:pPr>
            <a:r>
              <a:rPr lang="en-US" dirty="0"/>
              <a:t>(Thank you for serving in this role!)</a:t>
            </a:r>
          </a:p>
        </p:txBody>
      </p:sp>
    </p:spTree>
    <p:extLst>
      <p:ext uri="{BB962C8B-B14F-4D97-AF65-F5344CB8AC3E}">
        <p14:creationId xmlns:p14="http://schemas.microsoft.com/office/powerpoint/2010/main" val="335684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CCF08-0F3A-466D-AAB1-F5F94B5627E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ED0B846-F591-4A3E-82BD-940B3D8161C1}"/>
              </a:ext>
            </a:extLst>
          </p:cNvPr>
          <p:cNvSpPr>
            <a:spLocks noGrp="1"/>
          </p:cNvSpPr>
          <p:nvPr>
            <p:ph idx="1"/>
          </p:nvPr>
        </p:nvSpPr>
        <p:spPr/>
        <p:txBody>
          <a:bodyPr/>
          <a:lstStyle/>
          <a:p>
            <a:r>
              <a:rPr lang="en-US" dirty="0">
                <a:latin typeface="+mj-lt"/>
              </a:rPr>
              <a:t>The new regulations address sexual harassment under Title IX and: </a:t>
            </a:r>
          </a:p>
          <a:p>
            <a:pPr lvl="1">
              <a:buFont typeface="Arial" panose="020B0604020202020204" pitchFamily="34" charset="0"/>
              <a:buChar char="•"/>
            </a:pPr>
            <a:r>
              <a:rPr lang="en-US" dirty="0">
                <a:latin typeface="+mj-lt"/>
              </a:rPr>
              <a:t>Set forth a new definition of Title IX Sexual Harassment; </a:t>
            </a:r>
          </a:p>
          <a:p>
            <a:pPr lvl="1">
              <a:buFont typeface="Arial" panose="020B0604020202020204" pitchFamily="34" charset="0"/>
              <a:buChar char="•"/>
            </a:pPr>
            <a:r>
              <a:rPr lang="en-US" dirty="0">
                <a:latin typeface="+mj-lt"/>
              </a:rPr>
              <a:t>Establish a jurisdictional threshold; </a:t>
            </a:r>
          </a:p>
          <a:p>
            <a:pPr lvl="1">
              <a:buFont typeface="Arial" panose="020B0604020202020204" pitchFamily="34" charset="0"/>
              <a:buChar char="•"/>
            </a:pPr>
            <a:r>
              <a:rPr lang="en-US" dirty="0">
                <a:latin typeface="+mj-lt"/>
              </a:rPr>
              <a:t>Identify the conditions that trigger, and set a sufficiency standard for, a school’s obligation to respond to reports of Title IX Sexual Harassment; </a:t>
            </a:r>
          </a:p>
          <a:p>
            <a:pPr lvl="1">
              <a:buFont typeface="Arial" panose="020B0604020202020204" pitchFamily="34" charset="0"/>
              <a:buChar char="•"/>
            </a:pPr>
            <a:r>
              <a:rPr lang="en-US" dirty="0">
                <a:latin typeface="+mj-lt"/>
              </a:rPr>
              <a:t>Establish the process for Complainants to initiate a “formal grievance process;” </a:t>
            </a:r>
          </a:p>
          <a:p>
            <a:pPr lvl="1">
              <a:buFont typeface="Arial" panose="020B0604020202020204" pitchFamily="34" charset="0"/>
              <a:buChar char="•"/>
            </a:pPr>
            <a:r>
              <a:rPr lang="en-US" dirty="0">
                <a:latin typeface="+mj-lt"/>
              </a:rPr>
              <a:t>Delineate the procedural steps involved in the “formal grievance process;” and </a:t>
            </a:r>
          </a:p>
          <a:p>
            <a:pPr lvl="1">
              <a:buFont typeface="Arial" panose="020B0604020202020204" pitchFamily="34" charset="0"/>
              <a:buChar char="•"/>
            </a:pPr>
            <a:r>
              <a:rPr lang="en-US" dirty="0">
                <a:latin typeface="+mj-lt"/>
              </a:rPr>
              <a:t>Mandate other items such as specific language to be included in a Title IX Policy and training and record keeping requirements. </a:t>
            </a:r>
          </a:p>
          <a:p>
            <a:endParaRPr lang="en-US" dirty="0"/>
          </a:p>
        </p:txBody>
      </p:sp>
    </p:spTree>
    <p:extLst>
      <p:ext uri="{BB962C8B-B14F-4D97-AF65-F5344CB8AC3E}">
        <p14:creationId xmlns:p14="http://schemas.microsoft.com/office/powerpoint/2010/main" val="198972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1F9E1-03DB-4CB3-94E2-16E2F51396D0}"/>
              </a:ext>
            </a:extLst>
          </p:cNvPr>
          <p:cNvSpPr>
            <a:spLocks noGrp="1"/>
          </p:cNvSpPr>
          <p:nvPr>
            <p:ph type="title"/>
          </p:nvPr>
        </p:nvSpPr>
        <p:spPr/>
        <p:txBody>
          <a:bodyPr/>
          <a:lstStyle/>
          <a:p>
            <a:r>
              <a:rPr lang="en-US" dirty="0"/>
              <a:t>Three-Part Framework</a:t>
            </a:r>
          </a:p>
        </p:txBody>
      </p:sp>
      <p:sp>
        <p:nvSpPr>
          <p:cNvPr id="3" name="Content Placeholder 2">
            <a:extLst>
              <a:ext uri="{FF2B5EF4-FFF2-40B4-BE49-F238E27FC236}">
                <a16:creationId xmlns:a16="http://schemas.microsoft.com/office/drawing/2014/main" id="{5FA393AC-1410-40F3-96EB-E2699F9AA897}"/>
              </a:ext>
            </a:extLst>
          </p:cNvPr>
          <p:cNvSpPr>
            <a:spLocks noGrp="1"/>
          </p:cNvSpPr>
          <p:nvPr>
            <p:ph idx="1"/>
          </p:nvPr>
        </p:nvSpPr>
        <p:spPr/>
        <p:txBody>
          <a:bodyPr/>
          <a:lstStyle/>
          <a:p>
            <a:pPr marL="544068" lvl="1" indent="-342900">
              <a:buAutoNum type="arabicPeriod"/>
            </a:pPr>
            <a:endParaRPr lang="en-US" dirty="0">
              <a:latin typeface="+mj-lt"/>
            </a:endParaRPr>
          </a:p>
          <a:p>
            <a:pPr marL="544068" lvl="1" indent="-342900">
              <a:buAutoNum type="arabicPeriod"/>
            </a:pPr>
            <a:r>
              <a:rPr lang="en-US" dirty="0">
                <a:latin typeface="+mj-lt"/>
              </a:rPr>
              <a:t>Actionable sexual harassment PLUS </a:t>
            </a:r>
          </a:p>
          <a:p>
            <a:pPr marL="544068" lvl="1" indent="-342900">
              <a:buAutoNum type="arabicPeriod"/>
            </a:pPr>
            <a:r>
              <a:rPr lang="en-US" dirty="0">
                <a:latin typeface="+mj-lt"/>
              </a:rPr>
              <a:t>Actual knowledge triggers a school’s response which </a:t>
            </a:r>
          </a:p>
          <a:p>
            <a:pPr marL="544068" lvl="1" indent="-342900">
              <a:buAutoNum type="arabicPeriod"/>
            </a:pPr>
            <a:r>
              <a:rPr lang="en-US" dirty="0">
                <a:latin typeface="+mj-lt"/>
              </a:rPr>
              <a:t>Must not be deliberately indifferent</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8461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A5EB2-8D2E-4775-A31F-8611CA862174}"/>
              </a:ext>
            </a:extLst>
          </p:cNvPr>
          <p:cNvSpPr>
            <a:spLocks noGrp="1"/>
          </p:cNvSpPr>
          <p:nvPr>
            <p:ph type="title"/>
          </p:nvPr>
        </p:nvSpPr>
        <p:spPr/>
        <p:txBody>
          <a:bodyPr/>
          <a:lstStyle/>
          <a:p>
            <a:r>
              <a:rPr lang="en-US" dirty="0"/>
              <a:t>Title IX Sexual Harassment</a:t>
            </a:r>
          </a:p>
        </p:txBody>
      </p:sp>
      <p:sp>
        <p:nvSpPr>
          <p:cNvPr id="3" name="Content Placeholder 2">
            <a:extLst>
              <a:ext uri="{FF2B5EF4-FFF2-40B4-BE49-F238E27FC236}">
                <a16:creationId xmlns:a16="http://schemas.microsoft.com/office/drawing/2014/main" id="{D4E5524E-EA00-4521-B418-5E45296FF569}"/>
              </a:ext>
            </a:extLst>
          </p:cNvPr>
          <p:cNvSpPr>
            <a:spLocks noGrp="1"/>
          </p:cNvSpPr>
          <p:nvPr>
            <p:ph idx="1"/>
          </p:nvPr>
        </p:nvSpPr>
        <p:spPr/>
        <p:txBody>
          <a:bodyPr/>
          <a:lstStyle/>
          <a:p>
            <a:pPr lvl="1">
              <a:buFont typeface="Arial" panose="020B0604020202020204" pitchFamily="34" charset="0"/>
              <a:buChar char="•"/>
            </a:pPr>
            <a:r>
              <a:rPr lang="en-US" dirty="0">
                <a:latin typeface="+mj-lt"/>
              </a:rPr>
              <a:t>Conduct, on the basis of sex, that satisfies one or more of the following: </a:t>
            </a:r>
          </a:p>
          <a:p>
            <a:pPr lvl="2">
              <a:buFont typeface="Arial" panose="020B0604020202020204" pitchFamily="34" charset="0"/>
              <a:buChar char="•"/>
            </a:pPr>
            <a:r>
              <a:rPr lang="en-US" dirty="0">
                <a:latin typeface="+mj-lt"/>
              </a:rPr>
              <a:t>An employee conditions a benefit, aid, or service on participation in unwanted sexual conduct (Quid pro quo)</a:t>
            </a:r>
          </a:p>
          <a:p>
            <a:pPr lvl="2">
              <a:buFont typeface="Arial" panose="020B0604020202020204" pitchFamily="34" charset="0"/>
              <a:buChar char="•"/>
            </a:pPr>
            <a:r>
              <a:rPr lang="en-US" dirty="0">
                <a:latin typeface="+mj-lt"/>
              </a:rPr>
              <a:t>Unwelcome sexual conduct, determined by a reasonable person, to be so severe, pervasive, </a:t>
            </a:r>
            <a:r>
              <a:rPr lang="en-US" b="1" u="sng" dirty="0">
                <a:latin typeface="+mj-lt"/>
              </a:rPr>
              <a:t>and</a:t>
            </a:r>
            <a:r>
              <a:rPr lang="en-US" dirty="0">
                <a:latin typeface="+mj-lt"/>
              </a:rPr>
              <a:t> objectively offensive that it effectively denies equal access to a program or activity</a:t>
            </a:r>
          </a:p>
          <a:p>
            <a:pPr lvl="2">
              <a:buFont typeface="Arial" panose="020B0604020202020204" pitchFamily="34" charset="0"/>
              <a:buChar char="•"/>
            </a:pPr>
            <a:r>
              <a:rPr lang="en-US" dirty="0">
                <a:latin typeface="+mj-lt"/>
              </a:rPr>
              <a:t>Sexual assault, dating violence, domestic violence, and stalking as defined by specific federal statutes</a:t>
            </a:r>
          </a:p>
          <a:p>
            <a:pPr lvl="2">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latin typeface="+mj-lt"/>
              </a:rPr>
              <a:t>TAP 61</a:t>
            </a:r>
          </a:p>
          <a:p>
            <a:endParaRPr lang="en-US" dirty="0"/>
          </a:p>
        </p:txBody>
      </p:sp>
    </p:spTree>
    <p:extLst>
      <p:ext uri="{BB962C8B-B14F-4D97-AF65-F5344CB8AC3E}">
        <p14:creationId xmlns:p14="http://schemas.microsoft.com/office/powerpoint/2010/main" val="343713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C384-408C-46ED-A3BC-0E68066EB902}"/>
              </a:ext>
            </a:extLst>
          </p:cNvPr>
          <p:cNvSpPr>
            <a:spLocks noGrp="1"/>
          </p:cNvSpPr>
          <p:nvPr>
            <p:ph type="title"/>
          </p:nvPr>
        </p:nvSpPr>
        <p:spPr/>
        <p:txBody>
          <a:bodyPr/>
          <a:lstStyle/>
          <a:p>
            <a:r>
              <a:rPr lang="en-US" dirty="0"/>
              <a:t>Educational Program or Activity</a:t>
            </a:r>
          </a:p>
        </p:txBody>
      </p:sp>
      <p:sp>
        <p:nvSpPr>
          <p:cNvPr id="3" name="Content Placeholder 2">
            <a:extLst>
              <a:ext uri="{FF2B5EF4-FFF2-40B4-BE49-F238E27FC236}">
                <a16:creationId xmlns:a16="http://schemas.microsoft.com/office/drawing/2014/main" id="{CD6A23F5-CC78-43C3-9FEE-78A308C78978}"/>
              </a:ext>
            </a:extLst>
          </p:cNvPr>
          <p:cNvSpPr>
            <a:spLocks noGrp="1"/>
          </p:cNvSpPr>
          <p:nvPr>
            <p:ph idx="1"/>
          </p:nvPr>
        </p:nvSpPr>
        <p:spPr/>
        <p:txBody>
          <a:bodyPr/>
          <a:lstStyle/>
          <a:p>
            <a:pPr lvl="1">
              <a:buFont typeface="Arial" panose="020B0604020202020204" pitchFamily="34" charset="0"/>
              <a:buChar char="•"/>
            </a:pPr>
            <a:r>
              <a:rPr lang="en-US" dirty="0">
                <a:latin typeface="+mj-lt"/>
              </a:rPr>
              <a:t>Jurisdictional requirement that the alleged sexual harassment occur in the University’s Education Program or Activity</a:t>
            </a:r>
          </a:p>
          <a:p>
            <a:pPr lvl="1">
              <a:buFont typeface="Arial" panose="020B0604020202020204" pitchFamily="34" charset="0"/>
              <a:buChar char="•"/>
            </a:pPr>
            <a:r>
              <a:rPr lang="en-US" dirty="0">
                <a:latin typeface="+mj-lt"/>
              </a:rPr>
              <a:t>Definition of “program or activity,” including “all of the operations of” a university, college, or school, is unchanged.  Added statement that it includes: </a:t>
            </a:r>
          </a:p>
          <a:p>
            <a:pPr lvl="2">
              <a:buFont typeface="Arial" panose="020B0604020202020204" pitchFamily="34" charset="0"/>
              <a:buChar char="•"/>
            </a:pPr>
            <a:r>
              <a:rPr lang="en-US" dirty="0">
                <a:latin typeface="+mj-lt"/>
              </a:rPr>
              <a:t>Locations, events, or circumstances over which the institution/school exercised substantial control over both the Respondent and the context in which the harassment occurs, and </a:t>
            </a:r>
          </a:p>
          <a:p>
            <a:pPr lvl="2">
              <a:buFont typeface="Arial" panose="020B0604020202020204" pitchFamily="34" charset="0"/>
              <a:buChar char="•"/>
            </a:pPr>
            <a:r>
              <a:rPr lang="en-US" dirty="0">
                <a:latin typeface="+mj-lt"/>
              </a:rPr>
              <a:t>Any building owned or controlled by an officially recognized student organization</a:t>
            </a:r>
          </a:p>
          <a:p>
            <a:pPr lvl="1">
              <a:buFont typeface="Arial" panose="020B0604020202020204" pitchFamily="34" charset="0"/>
              <a:buChar char="•"/>
            </a:pPr>
            <a:r>
              <a:rPr lang="en-US" dirty="0">
                <a:latin typeface="+mj-lt"/>
              </a:rPr>
              <a:t>Title IX is applicable only in the United States</a:t>
            </a:r>
          </a:p>
          <a:p>
            <a:pPr lvl="1">
              <a:buFont typeface="Arial" panose="020B0604020202020204" pitchFamily="34" charset="0"/>
              <a:buChar char="•"/>
            </a:pPr>
            <a:r>
              <a:rPr lang="en-US" dirty="0">
                <a:latin typeface="+mj-lt"/>
              </a:rPr>
              <a:t>TAP 61</a:t>
            </a:r>
          </a:p>
          <a:p>
            <a:endParaRPr lang="en-US" dirty="0"/>
          </a:p>
        </p:txBody>
      </p:sp>
    </p:spTree>
    <p:extLst>
      <p:ext uri="{BB962C8B-B14F-4D97-AF65-F5344CB8AC3E}">
        <p14:creationId xmlns:p14="http://schemas.microsoft.com/office/powerpoint/2010/main" val="570119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37E82-6040-47DE-9BAB-44AAD5EF8B09}"/>
              </a:ext>
            </a:extLst>
          </p:cNvPr>
          <p:cNvSpPr>
            <a:spLocks noGrp="1"/>
          </p:cNvSpPr>
          <p:nvPr>
            <p:ph type="title"/>
          </p:nvPr>
        </p:nvSpPr>
        <p:spPr/>
        <p:txBody>
          <a:bodyPr/>
          <a:lstStyle/>
          <a:p>
            <a:r>
              <a:rPr lang="en-US" dirty="0"/>
              <a:t>Actual Knowledge </a:t>
            </a:r>
          </a:p>
        </p:txBody>
      </p:sp>
      <p:sp>
        <p:nvSpPr>
          <p:cNvPr id="3" name="Content Placeholder 2">
            <a:extLst>
              <a:ext uri="{FF2B5EF4-FFF2-40B4-BE49-F238E27FC236}">
                <a16:creationId xmlns:a16="http://schemas.microsoft.com/office/drawing/2014/main" id="{454E768F-5E3E-407A-B94E-E705545ED048}"/>
              </a:ext>
            </a:extLst>
          </p:cNvPr>
          <p:cNvSpPr>
            <a:spLocks noGrp="1"/>
          </p:cNvSpPr>
          <p:nvPr>
            <p:ph idx="1"/>
          </p:nvPr>
        </p:nvSpPr>
        <p:spPr/>
        <p:txBody>
          <a:bodyPr/>
          <a:lstStyle/>
          <a:p>
            <a:pPr lvl="1">
              <a:buFont typeface="Arial" panose="020B0604020202020204" pitchFamily="34" charset="0"/>
              <a:buChar char="•"/>
            </a:pPr>
            <a:r>
              <a:rPr lang="en-US" dirty="0">
                <a:latin typeface="+mj-lt"/>
              </a:rPr>
              <a:t>Actual knowledge means notice of sexual harassment or allegations of sexual harassment to: </a:t>
            </a:r>
          </a:p>
          <a:p>
            <a:pPr lvl="2"/>
            <a:r>
              <a:rPr lang="en-US" dirty="0">
                <a:latin typeface="+mj-lt"/>
              </a:rPr>
              <a:t>Title IX Coordinator </a:t>
            </a:r>
          </a:p>
          <a:p>
            <a:pPr lvl="2"/>
            <a:r>
              <a:rPr lang="en-US" dirty="0">
                <a:latin typeface="+mj-lt"/>
              </a:rPr>
              <a:t>Any official who has the authority to institute corrective measures</a:t>
            </a:r>
          </a:p>
          <a:p>
            <a:pPr lvl="2">
              <a:buFont typeface="Arial" panose="020B0604020202020204" pitchFamily="34" charset="0"/>
              <a:buChar char="•"/>
            </a:pPr>
            <a:endParaRPr lang="en-US" dirty="0">
              <a:latin typeface="+mj-lt"/>
            </a:endParaRPr>
          </a:p>
          <a:p>
            <a:pPr lvl="1">
              <a:buFont typeface="Arial" panose="020B0604020202020204" pitchFamily="34" charset="0"/>
              <a:buChar char="•"/>
            </a:pPr>
            <a:r>
              <a:rPr lang="en-US" dirty="0">
                <a:latin typeface="+mj-lt"/>
              </a:rPr>
              <a:t>Responsible Employees</a:t>
            </a:r>
          </a:p>
        </p:txBody>
      </p:sp>
    </p:spTree>
    <p:extLst>
      <p:ext uri="{BB962C8B-B14F-4D97-AF65-F5344CB8AC3E}">
        <p14:creationId xmlns:p14="http://schemas.microsoft.com/office/powerpoint/2010/main" val="348138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5FD5-24E8-4273-8E5C-A45C91F0DEBB}"/>
              </a:ext>
            </a:extLst>
          </p:cNvPr>
          <p:cNvSpPr>
            <a:spLocks noGrp="1"/>
          </p:cNvSpPr>
          <p:nvPr>
            <p:ph type="title"/>
          </p:nvPr>
        </p:nvSpPr>
        <p:spPr/>
        <p:txBody>
          <a:bodyPr/>
          <a:lstStyle/>
          <a:p>
            <a:r>
              <a:rPr lang="en-US" dirty="0"/>
              <a:t>Grievance Procedures</a:t>
            </a:r>
          </a:p>
        </p:txBody>
      </p:sp>
      <p:sp>
        <p:nvSpPr>
          <p:cNvPr id="3" name="Content Placeholder 2">
            <a:extLst>
              <a:ext uri="{FF2B5EF4-FFF2-40B4-BE49-F238E27FC236}">
                <a16:creationId xmlns:a16="http://schemas.microsoft.com/office/drawing/2014/main" id="{01EA007F-5363-4A0C-8A77-8444A6F66727}"/>
              </a:ext>
            </a:extLst>
          </p:cNvPr>
          <p:cNvSpPr>
            <a:spLocks noGrp="1"/>
          </p:cNvSpPr>
          <p:nvPr>
            <p:ph idx="1"/>
          </p:nvPr>
        </p:nvSpPr>
        <p:spPr/>
        <p:txBody>
          <a:bodyPr>
            <a:normAutofit/>
          </a:bodyPr>
          <a:lstStyle/>
          <a:p>
            <a:pPr>
              <a:buFont typeface="Arial" panose="020B0604020202020204" pitchFamily="34" charset="0"/>
              <a:buChar char="•"/>
            </a:pPr>
            <a:r>
              <a:rPr lang="en-US" dirty="0">
                <a:latin typeface="+mj-lt"/>
              </a:rPr>
              <a:t> Prompt response in a manner that is not deliberately indifferent and adopt and follow the grievance procedures in the new regulation before any discipline is issued</a:t>
            </a:r>
          </a:p>
          <a:p>
            <a:pPr>
              <a:buFont typeface="Arial" panose="020B0604020202020204" pitchFamily="34" charset="0"/>
              <a:buChar char="•"/>
            </a:pPr>
            <a:r>
              <a:rPr lang="en-US" dirty="0">
                <a:latin typeface="+mj-lt"/>
              </a:rPr>
              <a:t>Equitable response, including by offering supportive measures to both Complainants and Requirements </a:t>
            </a:r>
          </a:p>
          <a:p>
            <a:pPr>
              <a:buFont typeface="Arial" panose="020B0604020202020204" pitchFamily="34" charset="0"/>
              <a:buChar char="•"/>
            </a:pPr>
            <a:r>
              <a:rPr lang="en-US" dirty="0">
                <a:latin typeface="+mj-lt"/>
              </a:rPr>
              <a:t>Presumption of non-responsibility</a:t>
            </a:r>
          </a:p>
        </p:txBody>
      </p:sp>
    </p:spTree>
    <p:extLst>
      <p:ext uri="{BB962C8B-B14F-4D97-AF65-F5344CB8AC3E}">
        <p14:creationId xmlns:p14="http://schemas.microsoft.com/office/powerpoint/2010/main" val="211704302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TM02900769[[fn=Retrospect]]</Template>
  <TotalTime>455</TotalTime>
  <Words>1250</Words>
  <Application>Microsoft Office PowerPoint</Application>
  <PresentationFormat>Widescreen</PresentationFormat>
  <Paragraphs>139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Retrospect</vt:lpstr>
      <vt:lpstr>Title IX Investigator Training</vt:lpstr>
      <vt:lpstr>Agenda</vt:lpstr>
      <vt:lpstr>Introduction and Welcome</vt:lpstr>
      <vt:lpstr>Summary</vt:lpstr>
      <vt:lpstr>Three-Part Framework</vt:lpstr>
      <vt:lpstr>Title IX Sexual Harassment</vt:lpstr>
      <vt:lpstr>Educational Program or Activity</vt:lpstr>
      <vt:lpstr>Actual Knowledge </vt:lpstr>
      <vt:lpstr>Grievance Procedures</vt:lpstr>
      <vt:lpstr>Procedural Requirements</vt:lpstr>
      <vt:lpstr>TAP No. 61 – Important Concepts</vt:lpstr>
      <vt:lpstr>Formal Grievance Process – Appendix A</vt:lpstr>
      <vt:lpstr>Informal Resolutions</vt:lpstr>
      <vt:lpstr>Conducting Investigations</vt:lpstr>
      <vt:lpstr>Preparing for the Interview</vt:lpstr>
      <vt:lpstr>Building Rapport</vt:lpstr>
      <vt:lpstr>Effective Questioning</vt:lpstr>
      <vt:lpstr>Evidence</vt:lpstr>
      <vt:lpstr>Investigative Report</vt:lpstr>
      <vt:lpstr>Overlap with Other University Policies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Investigator Training</dc:title>
  <dc:creator>Jennifer Fink</dc:creator>
  <cp:lastModifiedBy>Jennifer Fink</cp:lastModifiedBy>
  <cp:revision>31</cp:revision>
  <dcterms:created xsi:type="dcterms:W3CDTF">2020-08-13T17:03:51Z</dcterms:created>
  <dcterms:modified xsi:type="dcterms:W3CDTF">2020-08-14T15:44:11Z</dcterms:modified>
</cp:coreProperties>
</file>